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all" i="0" spc="443" strike="noStrike" sz="3700" u="none" kumimoji="0" normalizeH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Main Title &amp;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 Title &amp;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 Title &amp;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 Title &amp;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 Title &amp;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Slot 2. Title of the Presentation in"/>
          <p:cNvSpPr txBox="1"/>
          <p:nvPr>
            <p:ph type="body" sz="quarter" idx="21"/>
          </p:nvPr>
        </p:nvSpPr>
        <p:spPr>
          <a:xfrm>
            <a:off x="1268021" y="3785248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pPr/>
            <a:r>
              <a:t>Title Slot 2. Title of the Presentation in</a:t>
            </a:r>
          </a:p>
        </p:txBody>
      </p:sp>
      <p:sp>
        <p:nvSpPr>
          <p:cNvPr id="22" name="Title Slot 4. to Duck Around the Title, and put"/>
          <p:cNvSpPr txBox="1"/>
          <p:nvPr>
            <p:ph type="body" sz="quarter" idx="22"/>
          </p:nvPr>
        </p:nvSpPr>
        <p:spPr>
          <a:xfrm>
            <a:off x="1268021" y="6959383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pPr/>
            <a:r>
              <a:t>Title Slot 4. to Duck Around the Title, and put</a:t>
            </a:r>
          </a:p>
        </p:txBody>
      </p:sp>
      <p:sp>
        <p:nvSpPr>
          <p:cNvPr id="23" name="Title Slot 5. Key Terms in Helvetica Regular."/>
          <p:cNvSpPr txBox="1"/>
          <p:nvPr>
            <p:ph type="body" sz="quarter" idx="23"/>
          </p:nvPr>
        </p:nvSpPr>
        <p:spPr>
          <a:xfrm>
            <a:off x="1268021" y="8546443"/>
            <a:ext cx="21847957" cy="138431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8400">
                <a:solidFill>
                  <a:srgbClr val="333333"/>
                </a:solidFill>
              </a:defRPr>
            </a:pPr>
            <a:r>
              <a:t>Title Slot 5. Key Terms in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Helvetica Regular</a:t>
            </a:r>
            <a:r>
              <a:t>.</a:t>
            </a:r>
          </a:p>
        </p:txBody>
      </p:sp>
      <p:sp>
        <p:nvSpPr>
          <p:cNvPr id="24" name="Title Slot 6. Use up to 6 of these slots."/>
          <p:cNvSpPr txBox="1"/>
          <p:nvPr>
            <p:ph type="body" sz="quarter" idx="24"/>
          </p:nvPr>
        </p:nvSpPr>
        <p:spPr>
          <a:xfrm>
            <a:off x="1268021" y="10133520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pPr/>
            <a:r>
              <a:t>Title Slot 6. Use up to 6 of these slots.</a:t>
            </a:r>
          </a:p>
        </p:txBody>
      </p:sp>
      <p:sp>
        <p:nvSpPr>
          <p:cNvPr id="25" name="Title Slot 1. (This paragraph has the Main"/>
          <p:cNvSpPr txBox="1"/>
          <p:nvPr>
            <p:ph type="body" sz="quarter" idx="25"/>
          </p:nvPr>
        </p:nvSpPr>
        <p:spPr>
          <a:xfrm>
            <a:off x="1268021" y="2198180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pPr/>
            <a:r>
              <a:t>Title Slot 1. (This paragraph has the Main</a:t>
            </a:r>
          </a:p>
        </p:txBody>
      </p:sp>
      <p:sp>
        <p:nvSpPr>
          <p:cNvPr id="26" name="Title Slot 3.              ; Use Spaces"/>
          <p:cNvSpPr txBox="1"/>
          <p:nvPr>
            <p:ph type="body" sz="quarter" idx="26"/>
          </p:nvPr>
        </p:nvSpPr>
        <p:spPr>
          <a:xfrm>
            <a:off x="1268021" y="5372299"/>
            <a:ext cx="22641163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pPr/>
            <a:r>
              <a:t>Title Slot 3.												  ; Use Spaces</a:t>
            </a:r>
          </a:p>
        </p:txBody>
      </p:sp>
      <p:sp>
        <p:nvSpPr>
          <p:cNvPr id="27" name="Bold Blue Lettering"/>
          <p:cNvSpPr txBox="1"/>
          <p:nvPr/>
        </p:nvSpPr>
        <p:spPr>
          <a:xfrm>
            <a:off x="6731075" y="5372316"/>
            <a:ext cx="14509610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0" sz="8400"/>
            </a:lvl1pPr>
          </a:lstStyle>
          <a:p>
            <a:pPr/>
            <a:r>
              <a:t>Bold Blue Lettering</a:t>
            </a:r>
          </a:p>
        </p:txBody>
      </p:sp>
      <p:pic>
        <p:nvPicPr>
          <p:cNvPr id="28" name="RStudio-icon.png" descr="RStudio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1578" y="355050"/>
            <a:ext cx="1661950" cy="166195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Medium Italicized Text…"/>
          <p:cNvSpPr txBox="1"/>
          <p:nvPr>
            <p:ph type="body" sz="quarter" idx="21"/>
          </p:nvPr>
        </p:nvSpPr>
        <p:spPr>
          <a:xfrm>
            <a:off x="1248475" y="2577215"/>
            <a:ext cx="21859232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i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Medium Italicized Text…</a:t>
            </a:r>
          </a:p>
        </p:txBody>
      </p:sp>
      <p:sp>
        <p:nvSpPr>
          <p:cNvPr id="37" name="— bullet 1, the text could be either one line or two lines but don’t insert line breaks (and don’t use periods)"/>
          <p:cNvSpPr txBox="1"/>
          <p:nvPr>
            <p:ph type="body" sz="quarter" idx="22"/>
          </p:nvPr>
        </p:nvSpPr>
        <p:spPr>
          <a:xfrm>
            <a:off x="1251182" y="3787064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1, the text could be either one line or two lines but don’t insert line breaks (and don’t use periods)</a:t>
            </a:r>
          </a:p>
        </p:txBody>
      </p:sp>
      <p:sp>
        <p:nvSpPr>
          <p:cNvPr id="38" name="— bullet 2, there could be parts in italics and emboldened text, just don’t change the typeface or the size"/>
          <p:cNvSpPr txBox="1"/>
          <p:nvPr>
            <p:ph type="body" sz="quarter" idx="23"/>
          </p:nvPr>
        </p:nvSpPr>
        <p:spPr>
          <a:xfrm>
            <a:off x="1251182" y="5702060"/>
            <a:ext cx="17014525" cy="162562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2, there could be parts in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italics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emboldened</a:t>
            </a:r>
            <a:r>
              <a:t>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text</a:t>
            </a:r>
            <a:r>
              <a:t>, just don’t change the typeface or the size</a:t>
            </a:r>
          </a:p>
        </p:txBody>
      </p:sp>
      <p:sp>
        <p:nvSpPr>
          <p:cNvPr id="39" name="— bullet 3, for any slide with bullets, ensure even spacing"/>
          <p:cNvSpPr txBox="1"/>
          <p:nvPr>
            <p:ph type="body" sz="quarter" idx="24"/>
          </p:nvPr>
        </p:nvSpPr>
        <p:spPr>
          <a:xfrm>
            <a:off x="1251182" y="7617077"/>
            <a:ext cx="17014525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3, for any slide with bullets, ensure even spacing</a:t>
            </a:r>
          </a:p>
        </p:txBody>
      </p:sp>
      <p:sp>
        <p:nvSpPr>
          <p:cNvPr id="40" name="— bullet 4, but try to mix things up with small images and schematics so as to not make the slide too boring"/>
          <p:cNvSpPr txBox="1"/>
          <p:nvPr>
            <p:ph type="body" sz="quarter" idx="25"/>
          </p:nvPr>
        </p:nvSpPr>
        <p:spPr>
          <a:xfrm>
            <a:off x="1251182" y="8770074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4, but try to mix things up with small images and schematics so as to not make the slide too boring</a:t>
            </a:r>
          </a:p>
        </p:txBody>
      </p:sp>
      <p:sp>
        <p:nvSpPr>
          <p:cNvPr id="41" name="— bullet 5, a space is reserved on the right for pics: use it often (alternatively, place images between bullet points)"/>
          <p:cNvSpPr txBox="1"/>
          <p:nvPr>
            <p:ph type="body" sz="quarter" idx="26"/>
          </p:nvPr>
        </p:nvSpPr>
        <p:spPr>
          <a:xfrm>
            <a:off x="1251182" y="10685091"/>
            <a:ext cx="17014525" cy="16256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5, a space is reserved on the right for pics: use it often (alternatively, place images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between</a:t>
            </a:r>
            <a:r>
              <a:t> bullet points)</a:t>
            </a:r>
          </a:p>
        </p:txBody>
      </p:sp>
      <p:sp>
        <p:nvSpPr>
          <p:cNvPr id="42" name="SHORT PRESENTATION TITLE"/>
          <p:cNvSpPr txBox="1"/>
          <p:nvPr>
            <p:ph type="body" sz="quarter" idx="27"/>
          </p:nvPr>
        </p:nvSpPr>
        <p:spPr>
          <a:xfrm>
            <a:off x="1225580" y="607054"/>
            <a:ext cx="20999459" cy="6604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cap="all" spc="443" sz="3700">
                <a:solidFill>
                  <a:srgbClr val="80A9D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SHORT PRESENTATION TITLE</a:t>
            </a:r>
          </a:p>
        </p:txBody>
      </p:sp>
      <p:sp>
        <p:nvSpPr>
          <p:cNvPr id="4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ck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— bullet 1, the text could be either one line or two lines but don’t insert line breaks (and don’t use periods)"/>
          <p:cNvSpPr txBox="1"/>
          <p:nvPr>
            <p:ph type="body" sz="quarter" idx="21"/>
          </p:nvPr>
        </p:nvSpPr>
        <p:spPr>
          <a:xfrm>
            <a:off x="1251182" y="2771802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1, the text could be either one line or two lines but don’t insert line breaks (and don’t use periods)</a:t>
            </a:r>
          </a:p>
        </p:txBody>
      </p:sp>
      <p:sp>
        <p:nvSpPr>
          <p:cNvPr id="51" name="— bullet 2, there could be parts in italics and emboldened text, just don’t change the typeface or the size"/>
          <p:cNvSpPr txBox="1"/>
          <p:nvPr>
            <p:ph type="body" sz="quarter" idx="22"/>
          </p:nvPr>
        </p:nvSpPr>
        <p:spPr>
          <a:xfrm>
            <a:off x="1251182" y="4648699"/>
            <a:ext cx="17014525" cy="162562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2, there could be parts in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italics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emboldened</a:t>
            </a:r>
            <a:r>
              <a:t>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text</a:t>
            </a:r>
            <a:r>
              <a:t>, just don’t change the typeface or the size</a:t>
            </a:r>
          </a:p>
        </p:txBody>
      </p:sp>
      <p:sp>
        <p:nvSpPr>
          <p:cNvPr id="52" name="— bullet 3, for any slide with bullets, ensure even spacing"/>
          <p:cNvSpPr txBox="1"/>
          <p:nvPr>
            <p:ph type="body" sz="quarter" idx="23"/>
          </p:nvPr>
        </p:nvSpPr>
        <p:spPr>
          <a:xfrm>
            <a:off x="1251182" y="7754814"/>
            <a:ext cx="17014525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3, for any slide with bullets, ensure even spacing</a:t>
            </a:r>
          </a:p>
        </p:txBody>
      </p:sp>
      <p:sp>
        <p:nvSpPr>
          <p:cNvPr id="53" name="— bullet 4, but try to mix things up with small images and schematics so as to not make the slide too boring"/>
          <p:cNvSpPr txBox="1"/>
          <p:nvPr>
            <p:ph type="body" sz="quarter" idx="24"/>
          </p:nvPr>
        </p:nvSpPr>
        <p:spPr>
          <a:xfrm>
            <a:off x="1251182" y="8907811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— bullet 4, but try to mix things up with small images and schematics so as to not make the slide too boring</a:t>
            </a:r>
          </a:p>
        </p:txBody>
      </p:sp>
      <p:sp>
        <p:nvSpPr>
          <p:cNvPr id="54" name="— bullet 5, a space is reserved on the right for pics: use it often (alternatively, place images between bullet points)"/>
          <p:cNvSpPr txBox="1"/>
          <p:nvPr>
            <p:ph type="body" sz="quarter" idx="25"/>
          </p:nvPr>
        </p:nvSpPr>
        <p:spPr>
          <a:xfrm>
            <a:off x="1251182" y="10822808"/>
            <a:ext cx="17014525" cy="16256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5, a space is reserved on the right for pics: use it often (alternatively, place images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between</a:t>
            </a:r>
            <a:r>
              <a:t> bullet points)</a:t>
            </a:r>
          </a:p>
        </p:txBody>
      </p:sp>
      <p:sp>
        <p:nvSpPr>
          <p:cNvPr id="55" name="Line"/>
          <p:cNvSpPr/>
          <p:nvPr/>
        </p:nvSpPr>
        <p:spPr>
          <a:xfrm>
            <a:off x="655590" y="1462361"/>
            <a:ext cx="212423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6" name="HEADING FOR GROUPS OF BULLETS"/>
          <p:cNvSpPr txBox="1"/>
          <p:nvPr>
            <p:ph type="body" sz="quarter" idx="26"/>
          </p:nvPr>
        </p:nvSpPr>
        <p:spPr>
          <a:xfrm>
            <a:off x="1225580" y="1783905"/>
            <a:ext cx="20999459" cy="736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cap="all" spc="210" sz="4200">
                <a:solidFill>
                  <a:srgbClr val="333333"/>
                </a:solidFill>
              </a:defRPr>
            </a:lvl1pPr>
          </a:lstStyle>
          <a:p>
            <a:pPr/>
            <a:r>
              <a:t>HEADING FOR GROUPS OF BULLETS</a:t>
            </a:r>
          </a:p>
        </p:txBody>
      </p:sp>
      <p:sp>
        <p:nvSpPr>
          <p:cNvPr id="57" name="Medium Italicized Text…"/>
          <p:cNvSpPr txBox="1"/>
          <p:nvPr>
            <p:ph type="body" sz="quarter" idx="27"/>
          </p:nvPr>
        </p:nvSpPr>
        <p:spPr>
          <a:xfrm>
            <a:off x="1248475" y="6601817"/>
            <a:ext cx="17019940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i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Medium Italicized Text…</a:t>
            </a:r>
          </a:p>
        </p:txBody>
      </p:sp>
      <p:grpSp>
        <p:nvGrpSpPr>
          <p:cNvPr id="66" name="Group"/>
          <p:cNvGrpSpPr/>
          <p:nvPr/>
        </p:nvGrpSpPr>
        <p:grpSpPr>
          <a:xfrm>
            <a:off x="19599929" y="4033975"/>
            <a:ext cx="3272605" cy="5648050"/>
            <a:chOff x="0" y="0"/>
            <a:chExt cx="3272604" cy="5648049"/>
          </a:xfrm>
        </p:grpSpPr>
        <p:sp>
          <p:nvSpPr>
            <p:cNvPr id="58" name="Rectangle"/>
            <p:cNvSpPr/>
            <p:nvPr/>
          </p:nvSpPr>
          <p:spPr>
            <a:xfrm>
              <a:off x="0" y="3809333"/>
              <a:ext cx="1313316" cy="1838717"/>
            </a:xfrm>
            <a:prstGeom prst="rect">
              <a:avLst/>
            </a:prstGeom>
            <a:solidFill>
              <a:srgbClr val="ECE5A6"/>
            </a:solidFill>
            <a:ln w="38100" cap="flat">
              <a:solidFill>
                <a:srgbClr val="BB7F5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9" name="Rectangle"/>
            <p:cNvSpPr/>
            <p:nvPr/>
          </p:nvSpPr>
          <p:spPr>
            <a:xfrm>
              <a:off x="1959288" y="3809333"/>
              <a:ext cx="1313317" cy="1838717"/>
            </a:xfrm>
            <a:prstGeom prst="rect">
              <a:avLst/>
            </a:prstGeom>
            <a:solidFill>
              <a:srgbClr val="EAEAEA"/>
            </a:solidFill>
            <a:ln w="38100" cap="flat">
              <a:solidFill>
                <a:srgbClr val="D72E2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0" name="Square"/>
            <p:cNvSpPr/>
            <p:nvPr/>
          </p:nvSpPr>
          <p:spPr>
            <a:xfrm>
              <a:off x="716943" y="0"/>
              <a:ext cx="1838717" cy="1838717"/>
            </a:xfrm>
            <a:prstGeom prst="rect">
              <a:avLst/>
            </a:prstGeom>
            <a:solidFill>
              <a:srgbClr val="8697CB"/>
            </a:solidFill>
            <a:ln w="38100" cap="flat">
              <a:solidFill>
                <a:srgbClr val="25456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1" name="Line"/>
            <p:cNvSpPr/>
            <p:nvPr/>
          </p:nvSpPr>
          <p:spPr>
            <a:xfrm>
              <a:off x="654288" y="1818576"/>
              <a:ext cx="980761" cy="2051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600" y="2797"/>
                    <a:pt x="20055" y="5225"/>
                    <a:pt x="16174" y="7359"/>
                  </a:cubicBezTo>
                  <a:cubicBezTo>
                    <a:pt x="12410" y="9428"/>
                    <a:pt x="6684" y="10795"/>
                    <a:pt x="3355" y="13157"/>
                  </a:cubicBezTo>
                  <a:cubicBezTo>
                    <a:pt x="166" y="15418"/>
                    <a:pt x="0" y="18279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2" name="Line"/>
            <p:cNvSpPr/>
            <p:nvPr/>
          </p:nvSpPr>
          <p:spPr>
            <a:xfrm>
              <a:off x="1641519" y="1822675"/>
              <a:ext cx="975049" cy="2051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2797"/>
                    <a:pt x="1545" y="5225"/>
                    <a:pt x="5426" y="7359"/>
                  </a:cubicBezTo>
                  <a:cubicBezTo>
                    <a:pt x="9190" y="9428"/>
                    <a:pt x="14916" y="10795"/>
                    <a:pt x="18245" y="13157"/>
                  </a:cubicBezTo>
                  <a:cubicBezTo>
                    <a:pt x="21434" y="15418"/>
                    <a:pt x="21600" y="18279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3" name="Box…"/>
            <p:cNvSpPr txBox="1"/>
            <p:nvPr/>
          </p:nvSpPr>
          <p:spPr>
            <a:xfrm>
              <a:off x="238487" y="4231486"/>
              <a:ext cx="836341" cy="994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3100">
                  <a:solidFill>
                    <a:srgbClr val="53585F"/>
                  </a:solidFill>
                </a:defRPr>
              </a:pPr>
              <a:r>
                <a:t>Box</a:t>
              </a:r>
            </a:p>
            <a:p>
              <a:pPr algn="ctr">
                <a:lnSpc>
                  <a:spcPct val="90000"/>
                </a:lnSpc>
                <a:defRPr b="0" cap="none" spc="0" sz="3100">
                  <a:solidFill>
                    <a:srgbClr val="53585F"/>
                  </a:solidFill>
                </a:defRPr>
              </a:pPr>
              <a:r>
                <a:t>Text</a:t>
              </a:r>
            </a:p>
          </p:txBody>
        </p:sp>
        <p:sp>
          <p:nvSpPr>
            <p:cNvPr id="64" name="Box…"/>
            <p:cNvSpPr txBox="1"/>
            <p:nvPr/>
          </p:nvSpPr>
          <p:spPr>
            <a:xfrm>
              <a:off x="2197775" y="4231486"/>
              <a:ext cx="836341" cy="994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3100">
                  <a:solidFill>
                    <a:srgbClr val="53585F"/>
                  </a:solidFill>
                </a:defRPr>
              </a:pPr>
              <a:r>
                <a:t>Box</a:t>
              </a:r>
            </a:p>
            <a:p>
              <a:pPr algn="ctr">
                <a:lnSpc>
                  <a:spcPct val="90000"/>
                </a:lnSpc>
                <a:defRPr b="0" cap="none" spc="0" sz="3100">
                  <a:solidFill>
                    <a:srgbClr val="53585F"/>
                  </a:solidFill>
                </a:defRPr>
              </a:pPr>
              <a:r>
                <a:t>Text</a:t>
              </a:r>
            </a:p>
          </p:txBody>
        </p:sp>
        <p:sp>
          <p:nvSpPr>
            <p:cNvPr id="65" name="Box…"/>
            <p:cNvSpPr txBox="1"/>
            <p:nvPr/>
          </p:nvSpPr>
          <p:spPr>
            <a:xfrm>
              <a:off x="1218131" y="422153"/>
              <a:ext cx="836341" cy="994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/>
            <a:p>
              <a:pPr algn="ctr">
                <a:lnSpc>
                  <a:spcPct val="90000"/>
                </a:lnSpc>
                <a:defRPr b="0" cap="none" spc="0" sz="3100">
                  <a:solidFill>
                    <a:srgbClr val="FFFFFF"/>
                  </a:solidFill>
                </a:defRPr>
              </a:pPr>
              <a:r>
                <a:t>Box</a:t>
              </a:r>
            </a:p>
            <a:p>
              <a:pPr algn="ctr">
                <a:lnSpc>
                  <a:spcPct val="90000"/>
                </a:lnSpc>
                <a:defRPr b="0" cap="none" spc="0" sz="3100">
                  <a:solidFill>
                    <a:srgbClr val="FFFFFF"/>
                  </a:solidFill>
                </a:defRPr>
              </a:pPr>
              <a:r>
                <a:t>Text</a:t>
              </a:r>
            </a:p>
          </p:txBody>
        </p:sp>
      </p:grpSp>
      <p:sp>
        <p:nvSpPr>
          <p:cNvPr id="67" name="SHORT PRESENTATION TITLE"/>
          <p:cNvSpPr txBox="1"/>
          <p:nvPr>
            <p:ph type="body" sz="quarter" idx="28"/>
          </p:nvPr>
        </p:nvSpPr>
        <p:spPr>
          <a:xfrm>
            <a:off x="1225580" y="607054"/>
            <a:ext cx="20999459" cy="6604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cap="all" spc="443" sz="3700">
                <a:solidFill>
                  <a:srgbClr val="80A9D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SHORT PRESENTATION TITLE</a:t>
            </a:r>
          </a:p>
        </p:txBody>
      </p:sp>
      <p:sp>
        <p:nvSpPr>
          <p:cNvPr id="68" name="Line"/>
          <p:cNvSpPr/>
          <p:nvPr/>
        </p:nvSpPr>
        <p:spPr>
          <a:xfrm>
            <a:off x="660400" y="12977559"/>
            <a:ext cx="23063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69" name="RStudio-icon.png" descr="RStudio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1578" y="355050"/>
            <a:ext cx="1661950" cy="166195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hothead_image.png"/>
          <p:cNvSpPr/>
          <p:nvPr>
            <p:ph type="pic" idx="21"/>
          </p:nvPr>
        </p:nvSpPr>
        <p:spPr>
          <a:xfrm>
            <a:off x="8575628" y="2770461"/>
            <a:ext cx="19764422" cy="96805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" name="– this is a small bullet and it’s great for detail text spanning multiple lines (we probably shouldn’t use more than 3 lines if possible)"/>
          <p:cNvSpPr txBox="1"/>
          <p:nvPr/>
        </p:nvSpPr>
        <p:spPr>
          <a:xfrm>
            <a:off x="1185887" y="3923412"/>
            <a:ext cx="11805035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– this is a small bullet and it’s great for detail text spanning multiple lines (we probably shouldn’t use more than 3 lines if possible)</a:t>
            </a:r>
          </a:p>
        </p:txBody>
      </p:sp>
      <p:sp>
        <p:nvSpPr>
          <p:cNvPr id="79" name="Small HEADING FOR small BULLEt text"/>
          <p:cNvSpPr txBox="1"/>
          <p:nvPr/>
        </p:nvSpPr>
        <p:spPr>
          <a:xfrm>
            <a:off x="1225580" y="3006977"/>
            <a:ext cx="2099945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pc="180" sz="3600">
                <a:solidFill>
                  <a:srgbClr val="333333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Small HEADING FOR small BULLEt text</a:t>
            </a:r>
          </a:p>
        </p:txBody>
      </p:sp>
      <p:sp>
        <p:nvSpPr>
          <p:cNvPr id="80" name="Line"/>
          <p:cNvSpPr/>
          <p:nvPr/>
        </p:nvSpPr>
        <p:spPr>
          <a:xfrm>
            <a:off x="660400" y="12977559"/>
            <a:ext cx="23063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1" name="– you can use bold text to emphasize key terms"/>
          <p:cNvSpPr txBox="1"/>
          <p:nvPr/>
        </p:nvSpPr>
        <p:spPr>
          <a:xfrm>
            <a:off x="1185887" y="5893946"/>
            <a:ext cx="11805035" cy="63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– you can 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bold text</a:t>
            </a:r>
            <a:r>
              <a:t> to emphasize key terms</a:t>
            </a:r>
          </a:p>
        </p:txBody>
      </p:sp>
      <p:sp>
        <p:nvSpPr>
          <p:cNvPr id="82" name="– remember to vertically distribute these bullets evenly"/>
          <p:cNvSpPr txBox="1"/>
          <p:nvPr/>
        </p:nvSpPr>
        <p:spPr>
          <a:xfrm>
            <a:off x="1185887" y="6797690"/>
            <a:ext cx="1180503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– remember to vertically distribute these bullets evenly</a:t>
            </a:r>
          </a:p>
        </p:txBody>
      </p:sp>
      <p:sp>
        <p:nvSpPr>
          <p:cNvPr id="83" name="– use as many bullets as is necessary but not more"/>
          <p:cNvSpPr txBox="1"/>
          <p:nvPr/>
        </p:nvSpPr>
        <p:spPr>
          <a:xfrm>
            <a:off x="1185887" y="7701427"/>
            <a:ext cx="1180503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5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– use as many bullets as is necessary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but not more</a:t>
            </a:r>
          </a:p>
        </p:txBody>
      </p:sp>
      <p:sp>
        <p:nvSpPr>
          <p:cNvPr id="84" name="Slide Title Slide Description"/>
          <p:cNvSpPr txBox="1"/>
          <p:nvPr/>
        </p:nvSpPr>
        <p:spPr>
          <a:xfrm>
            <a:off x="1203379" y="1238961"/>
            <a:ext cx="20999458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cap="none" spc="0" sz="5000">
                <a:solidFill>
                  <a:srgbClr val="53585F"/>
                </a:solidFill>
              </a:defRPr>
            </a:pPr>
            <a:r>
              <a:t>Slide Title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 Slide Description</a:t>
            </a:r>
          </a:p>
        </p:txBody>
      </p:sp>
      <p:sp>
        <p:nvSpPr>
          <p:cNvPr id="85" name="Line"/>
          <p:cNvSpPr/>
          <p:nvPr/>
        </p:nvSpPr>
        <p:spPr>
          <a:xfrm>
            <a:off x="655590" y="2243896"/>
            <a:ext cx="2307282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6" name="SHORT PRESENTATION TITLE"/>
          <p:cNvSpPr txBox="1"/>
          <p:nvPr/>
        </p:nvSpPr>
        <p:spPr>
          <a:xfrm>
            <a:off x="1225580" y="607054"/>
            <a:ext cx="2099945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SHORT PRESENTATION TITLE</a:t>
            </a:r>
          </a:p>
        </p:txBody>
      </p:sp>
      <p:pic>
        <p:nvPicPr>
          <p:cNvPr id="87" name="RStudio-icon.png" descr="RStudio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1578" y="355050"/>
            <a:ext cx="1661950" cy="166195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hothead_image.png"/>
          <p:cNvSpPr/>
          <p:nvPr>
            <p:ph type="pic" idx="21"/>
          </p:nvPr>
        </p:nvSpPr>
        <p:spPr>
          <a:xfrm>
            <a:off x="6182568" y="1104900"/>
            <a:ext cx="23491826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PHOTO CAPTION"/>
          <p:cNvSpPr txBox="1"/>
          <p:nvPr/>
        </p:nvSpPr>
        <p:spPr>
          <a:xfrm>
            <a:off x="1146156" y="2396006"/>
            <a:ext cx="1166742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pc="235" sz="4700">
                <a:solidFill>
                  <a:srgbClr val="333333"/>
                </a:solidFill>
              </a:defRPr>
            </a:lvl1pPr>
          </a:lstStyle>
          <a:p>
            <a:pPr/>
            <a:r>
              <a:t>PHOTO CAPTION</a:t>
            </a:r>
          </a:p>
        </p:txBody>
      </p:sp>
      <p:sp>
        <p:nvSpPr>
          <p:cNvPr id="97" name="Photo description text in paragraph form. This can span multiple lines. Use as many lines as is necessary to achieve the desired effect."/>
          <p:cNvSpPr txBox="1"/>
          <p:nvPr/>
        </p:nvSpPr>
        <p:spPr>
          <a:xfrm>
            <a:off x="1152361" y="4060563"/>
            <a:ext cx="10577510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200">
                <a:solidFill>
                  <a:srgbClr val="333333"/>
                </a:solidFill>
              </a:defRPr>
            </a:lvl1pPr>
          </a:lstStyle>
          <a:p>
            <a:pPr/>
            <a:r>
              <a:t>Photo description text in paragraph form. This can span multiple lines. Use as many lines as is necessary to achieve the desired effect.</a:t>
            </a:r>
          </a:p>
        </p:txBody>
      </p:sp>
      <p:sp>
        <p:nvSpPr>
          <p:cNvPr id="98" name="Attribution Text."/>
          <p:cNvSpPr txBox="1"/>
          <p:nvPr/>
        </p:nvSpPr>
        <p:spPr>
          <a:xfrm>
            <a:off x="1149186" y="11823844"/>
            <a:ext cx="344038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spc="0" sz="3800">
                <a:solidFill>
                  <a:srgbClr val="000000"/>
                </a:solidFill>
              </a:defRPr>
            </a:lvl1pPr>
          </a:lstStyle>
          <a:p>
            <a:pPr/>
            <a:r>
              <a:t>Attribution Text.</a:t>
            </a:r>
          </a:p>
        </p:txBody>
      </p:sp>
      <p:sp>
        <p:nvSpPr>
          <p:cNvPr id="9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hothead_image.png"/>
          <p:cNvSpPr/>
          <p:nvPr>
            <p:ph type="pic" idx="21"/>
          </p:nvPr>
        </p:nvSpPr>
        <p:spPr>
          <a:xfrm>
            <a:off x="3125968" y="600528"/>
            <a:ext cx="18135601" cy="88827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7" name="PHOTO CAPTION"/>
          <p:cNvSpPr txBox="1"/>
          <p:nvPr/>
        </p:nvSpPr>
        <p:spPr>
          <a:xfrm>
            <a:off x="1357955" y="9623638"/>
            <a:ext cx="2166809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spc="235" sz="4700">
                <a:solidFill>
                  <a:srgbClr val="333333"/>
                </a:solidFill>
              </a:defRPr>
            </a:lvl1pPr>
          </a:lstStyle>
          <a:p>
            <a:pPr/>
            <a:r>
              <a:t>PHOTO CAPTION</a:t>
            </a:r>
          </a:p>
        </p:txBody>
      </p:sp>
      <p:sp>
        <p:nvSpPr>
          <p:cNvPr id="108" name="Photo description text in paragraph form. This…"/>
          <p:cNvSpPr txBox="1"/>
          <p:nvPr/>
        </p:nvSpPr>
        <p:spPr>
          <a:xfrm>
            <a:off x="5891359" y="10573177"/>
            <a:ext cx="12601284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200">
                <a:solidFill>
                  <a:srgbClr val="333333"/>
                </a:solidFill>
              </a:defRPr>
            </a:pPr>
            <a:r>
              <a:t>Photo description text in paragraph form. This</a:t>
            </a:r>
          </a:p>
          <a:p>
            <a:pPr algn="ctr">
              <a:defRPr b="0" cap="none" spc="0" sz="4200">
                <a:solidFill>
                  <a:srgbClr val="333333"/>
                </a:solidFill>
              </a:defRPr>
            </a:pPr>
            <a:r>
              <a:t>can span multiple lines. Use as many as is necessary to achieve the desired effect.</a:t>
            </a:r>
          </a:p>
        </p:txBody>
      </p:sp>
      <p:sp>
        <p:nvSpPr>
          <p:cNvPr id="10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hothead_image.png"/>
          <p:cNvSpPr/>
          <p:nvPr>
            <p:ph type="pic" idx="21"/>
          </p:nvPr>
        </p:nvSpPr>
        <p:spPr>
          <a:xfrm>
            <a:off x="-2058729" y="-121965"/>
            <a:ext cx="28501558" cy="1395988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655590" y="1569950"/>
            <a:ext cx="2307282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660400" y="12977559"/>
            <a:ext cx="23063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4" name="RStudio-icon.png" descr="RStudio-ic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01859" y="419297"/>
            <a:ext cx="1035915" cy="103591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b="0" cap="none" spc="0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443" strike="noStrike" sz="3700" u="none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0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1pPr>
      <a:lvl2pPr marL="1245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2pPr>
      <a:lvl3pPr marL="1880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3pPr>
      <a:lvl4pPr marL="2515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4pPr>
      <a:lvl5pPr marL="3150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5pPr>
      <a:lvl6pPr marL="3785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6pPr>
      <a:lvl7pPr marL="4420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7pPr>
      <a:lvl8pPr marL="5055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8pPr>
      <a:lvl9pPr marL="5690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ine"/>
          <p:cNvSpPr/>
          <p:nvPr/>
        </p:nvSpPr>
        <p:spPr>
          <a:xfrm flipV="1">
            <a:off x="1095926" y="3149565"/>
            <a:ext cx="875908" cy="87590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2" name="Line"/>
          <p:cNvSpPr/>
          <p:nvPr/>
        </p:nvSpPr>
        <p:spPr>
          <a:xfrm flipV="1">
            <a:off x="1087163" y="3149565"/>
            <a:ext cx="1301310" cy="130131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3" name="Line"/>
          <p:cNvSpPr/>
          <p:nvPr/>
        </p:nvSpPr>
        <p:spPr>
          <a:xfrm flipV="1">
            <a:off x="1100167" y="3149565"/>
            <a:ext cx="455027" cy="45502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4" name="Line"/>
          <p:cNvSpPr/>
          <p:nvPr/>
        </p:nvSpPr>
        <p:spPr>
          <a:xfrm flipV="1">
            <a:off x="1095526" y="3149565"/>
            <a:ext cx="2126226" cy="212622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5" name="Line"/>
          <p:cNvSpPr/>
          <p:nvPr/>
        </p:nvSpPr>
        <p:spPr>
          <a:xfrm flipV="1">
            <a:off x="1086671" y="3149565"/>
            <a:ext cx="2551720" cy="255172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6" name="Line"/>
          <p:cNvSpPr/>
          <p:nvPr/>
        </p:nvSpPr>
        <p:spPr>
          <a:xfrm flipV="1">
            <a:off x="1092795" y="3149565"/>
            <a:ext cx="3378875" cy="3378875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7" name="Line"/>
          <p:cNvSpPr/>
          <p:nvPr/>
        </p:nvSpPr>
        <p:spPr>
          <a:xfrm flipV="1">
            <a:off x="1090436" y="3149565"/>
            <a:ext cx="1712904" cy="1712905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8" name="Line"/>
          <p:cNvSpPr/>
          <p:nvPr/>
        </p:nvSpPr>
        <p:spPr>
          <a:xfrm flipV="1">
            <a:off x="1092940" y="3149566"/>
            <a:ext cx="3795369" cy="379536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9" name="Line"/>
          <p:cNvSpPr/>
          <p:nvPr/>
        </p:nvSpPr>
        <p:spPr>
          <a:xfrm flipV="1">
            <a:off x="1090883" y="3149565"/>
            <a:ext cx="4214066" cy="421406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0" name="Line"/>
          <p:cNvSpPr/>
          <p:nvPr/>
        </p:nvSpPr>
        <p:spPr>
          <a:xfrm flipV="1">
            <a:off x="1092768" y="3149566"/>
            <a:ext cx="2962263" cy="2962263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1" name="Line"/>
          <p:cNvSpPr/>
          <p:nvPr/>
        </p:nvSpPr>
        <p:spPr>
          <a:xfrm flipV="1">
            <a:off x="1086286" y="3149566"/>
            <a:ext cx="5051941" cy="505194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2" name="Line"/>
          <p:cNvSpPr/>
          <p:nvPr/>
        </p:nvSpPr>
        <p:spPr>
          <a:xfrm flipV="1">
            <a:off x="1363196" y="3149566"/>
            <a:ext cx="5191671" cy="519167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3" name="Line"/>
          <p:cNvSpPr/>
          <p:nvPr/>
        </p:nvSpPr>
        <p:spPr>
          <a:xfrm flipV="1">
            <a:off x="1783595" y="3149565"/>
            <a:ext cx="5187911" cy="518791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4" name="Line"/>
          <p:cNvSpPr/>
          <p:nvPr/>
        </p:nvSpPr>
        <p:spPr>
          <a:xfrm flipV="1">
            <a:off x="1088522" y="3149565"/>
            <a:ext cx="4633066" cy="463306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5" name="Line"/>
          <p:cNvSpPr/>
          <p:nvPr/>
        </p:nvSpPr>
        <p:spPr>
          <a:xfrm flipV="1">
            <a:off x="2614407" y="3149565"/>
            <a:ext cx="5190378" cy="519037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6" name="Line"/>
          <p:cNvSpPr/>
          <p:nvPr/>
        </p:nvSpPr>
        <p:spPr>
          <a:xfrm flipV="1">
            <a:off x="3026546" y="3149566"/>
            <a:ext cx="5194878" cy="519487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7" name="Line"/>
          <p:cNvSpPr/>
          <p:nvPr/>
        </p:nvSpPr>
        <p:spPr>
          <a:xfrm flipV="1">
            <a:off x="2195618" y="3149566"/>
            <a:ext cx="5192527" cy="519252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8" name="Line"/>
          <p:cNvSpPr/>
          <p:nvPr/>
        </p:nvSpPr>
        <p:spPr>
          <a:xfrm flipV="1">
            <a:off x="3862453" y="3149565"/>
            <a:ext cx="5192250" cy="519225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79" name="Line"/>
          <p:cNvSpPr/>
          <p:nvPr/>
        </p:nvSpPr>
        <p:spPr>
          <a:xfrm flipV="1">
            <a:off x="4281975" y="3149565"/>
            <a:ext cx="5189367" cy="518936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0" name="Line"/>
          <p:cNvSpPr/>
          <p:nvPr/>
        </p:nvSpPr>
        <p:spPr>
          <a:xfrm flipV="1">
            <a:off x="4696095" y="3149566"/>
            <a:ext cx="5191886" cy="519188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1" name="Line"/>
          <p:cNvSpPr/>
          <p:nvPr/>
        </p:nvSpPr>
        <p:spPr>
          <a:xfrm flipV="1">
            <a:off x="3445289" y="3149565"/>
            <a:ext cx="5192775" cy="5192775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2" name="Line"/>
          <p:cNvSpPr/>
          <p:nvPr/>
        </p:nvSpPr>
        <p:spPr>
          <a:xfrm flipV="1">
            <a:off x="5529554" y="3149565"/>
            <a:ext cx="5191707" cy="519170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3" name="Line"/>
          <p:cNvSpPr/>
          <p:nvPr/>
        </p:nvSpPr>
        <p:spPr>
          <a:xfrm flipV="1">
            <a:off x="5948019" y="3149565"/>
            <a:ext cx="5189881" cy="518988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4" name="Line"/>
          <p:cNvSpPr/>
          <p:nvPr/>
        </p:nvSpPr>
        <p:spPr>
          <a:xfrm flipV="1">
            <a:off x="5114722" y="3149565"/>
            <a:ext cx="5189899" cy="518989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5" name="Line"/>
          <p:cNvSpPr/>
          <p:nvPr/>
        </p:nvSpPr>
        <p:spPr>
          <a:xfrm flipV="1">
            <a:off x="6775352" y="3149566"/>
            <a:ext cx="5195826" cy="51958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6" name="Line"/>
          <p:cNvSpPr/>
          <p:nvPr/>
        </p:nvSpPr>
        <p:spPr>
          <a:xfrm flipV="1">
            <a:off x="7191380" y="3149566"/>
            <a:ext cx="5196437" cy="519643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7" name="Line"/>
          <p:cNvSpPr/>
          <p:nvPr/>
        </p:nvSpPr>
        <p:spPr>
          <a:xfrm flipV="1">
            <a:off x="7608861" y="3149565"/>
            <a:ext cx="5195596" cy="519559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8" name="Line"/>
          <p:cNvSpPr/>
          <p:nvPr/>
        </p:nvSpPr>
        <p:spPr>
          <a:xfrm flipV="1">
            <a:off x="6364588" y="3149565"/>
            <a:ext cx="5189951" cy="518995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9" name="Line"/>
          <p:cNvSpPr/>
          <p:nvPr/>
        </p:nvSpPr>
        <p:spPr>
          <a:xfrm flipV="1">
            <a:off x="8447258" y="3149566"/>
            <a:ext cx="5190478" cy="519047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0" name="Line"/>
          <p:cNvSpPr/>
          <p:nvPr/>
        </p:nvSpPr>
        <p:spPr>
          <a:xfrm flipV="1">
            <a:off x="8863898" y="3494712"/>
            <a:ext cx="4845330" cy="484533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1" name="Line"/>
          <p:cNvSpPr/>
          <p:nvPr/>
        </p:nvSpPr>
        <p:spPr>
          <a:xfrm flipV="1">
            <a:off x="8029001" y="3149565"/>
            <a:ext cx="5192096" cy="519209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2" name="Line"/>
          <p:cNvSpPr/>
          <p:nvPr/>
        </p:nvSpPr>
        <p:spPr>
          <a:xfrm flipV="1">
            <a:off x="9697177" y="4328513"/>
            <a:ext cx="4011530" cy="401153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3" name="Line"/>
          <p:cNvSpPr/>
          <p:nvPr/>
        </p:nvSpPr>
        <p:spPr>
          <a:xfrm flipV="1">
            <a:off x="10113816" y="4743462"/>
            <a:ext cx="3596580" cy="359658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4" name="Line"/>
          <p:cNvSpPr/>
          <p:nvPr/>
        </p:nvSpPr>
        <p:spPr>
          <a:xfrm flipV="1">
            <a:off x="10530455" y="5162114"/>
            <a:ext cx="3177929" cy="317792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5" name="Line"/>
          <p:cNvSpPr/>
          <p:nvPr/>
        </p:nvSpPr>
        <p:spPr>
          <a:xfrm flipV="1">
            <a:off x="9280537" y="3911067"/>
            <a:ext cx="4428976" cy="442897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6" name="Line"/>
          <p:cNvSpPr/>
          <p:nvPr/>
        </p:nvSpPr>
        <p:spPr>
          <a:xfrm flipV="1">
            <a:off x="11363734" y="5992856"/>
            <a:ext cx="2347186" cy="234718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7" name="Line"/>
          <p:cNvSpPr/>
          <p:nvPr/>
        </p:nvSpPr>
        <p:spPr>
          <a:xfrm flipV="1">
            <a:off x="11780374" y="6410281"/>
            <a:ext cx="1929762" cy="192976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8" name="Line"/>
          <p:cNvSpPr/>
          <p:nvPr/>
        </p:nvSpPr>
        <p:spPr>
          <a:xfrm flipV="1">
            <a:off x="10947095" y="5578083"/>
            <a:ext cx="2761960" cy="276196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9" name="Line"/>
          <p:cNvSpPr/>
          <p:nvPr/>
        </p:nvSpPr>
        <p:spPr>
          <a:xfrm flipV="1">
            <a:off x="12613652" y="7243909"/>
            <a:ext cx="1096134" cy="1096134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0" name="Line"/>
          <p:cNvSpPr/>
          <p:nvPr/>
        </p:nvSpPr>
        <p:spPr>
          <a:xfrm flipV="1">
            <a:off x="13030292" y="7655894"/>
            <a:ext cx="684148" cy="68414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1" name="Line"/>
          <p:cNvSpPr/>
          <p:nvPr/>
        </p:nvSpPr>
        <p:spPr>
          <a:xfrm flipV="1">
            <a:off x="13446931" y="8073488"/>
            <a:ext cx="266555" cy="266555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2" name="Line"/>
          <p:cNvSpPr/>
          <p:nvPr/>
        </p:nvSpPr>
        <p:spPr>
          <a:xfrm flipV="1">
            <a:off x="12197013" y="6823859"/>
            <a:ext cx="1516184" cy="1516184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3" name="Rectangle"/>
          <p:cNvSpPr/>
          <p:nvPr/>
        </p:nvSpPr>
        <p:spPr>
          <a:xfrm rot="16200000">
            <a:off x="5701821" y="-732999"/>
            <a:ext cx="3383544" cy="1261387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8812">
                <a:srgbClr val="FFFFFF"/>
              </a:gs>
              <a:gs pos="76300">
                <a:srgbClr val="FFFFFF"/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204" name="gt_hex_logo.png" descr="gt_hex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21307" y="1775587"/>
            <a:ext cx="6891736" cy="7948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envelope.png" descr="envelop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8111" y="11188358"/>
            <a:ext cx="10160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rich@rstudio.com"/>
          <p:cNvSpPr txBox="1"/>
          <p:nvPr/>
        </p:nvSpPr>
        <p:spPr>
          <a:xfrm>
            <a:off x="2601990" y="11289958"/>
            <a:ext cx="59443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235" sz="4700">
                <a:solidFill>
                  <a:srgbClr val="333333"/>
                </a:solidFill>
              </a:defRPr>
            </a:lvl1pPr>
          </a:lstStyle>
          <a:p>
            <a:pPr/>
            <a:r>
              <a:t>rich@rstudio.com</a:t>
            </a:r>
          </a:p>
        </p:txBody>
      </p:sp>
      <p:pic>
        <p:nvPicPr>
          <p:cNvPr id="207" name="twitter.png" descr="twitt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8111" y="10028521"/>
            <a:ext cx="10160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@riannone"/>
          <p:cNvSpPr txBox="1"/>
          <p:nvPr/>
        </p:nvSpPr>
        <p:spPr>
          <a:xfrm>
            <a:off x="2601990" y="10130121"/>
            <a:ext cx="59443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235" sz="4700">
                <a:solidFill>
                  <a:srgbClr val="333333"/>
                </a:solidFill>
              </a:defRPr>
            </a:lvl1pPr>
          </a:lstStyle>
          <a:p>
            <a:pPr/>
            <a:r>
              <a:t>@riannone</a:t>
            </a:r>
          </a:p>
        </p:txBody>
      </p:sp>
      <p:pic>
        <p:nvPicPr>
          <p:cNvPr id="209" name="github.png" descr="github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0811" y="8868685"/>
            <a:ext cx="9906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rich-iannone"/>
          <p:cNvSpPr txBox="1"/>
          <p:nvPr/>
        </p:nvSpPr>
        <p:spPr>
          <a:xfrm>
            <a:off x="2601990" y="8970285"/>
            <a:ext cx="59443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235" sz="4700">
                <a:solidFill>
                  <a:srgbClr val="333333"/>
                </a:solidFill>
              </a:defRPr>
            </a:lvl1pPr>
          </a:lstStyle>
          <a:p>
            <a:pPr/>
            <a:r>
              <a:t>rich-iannone</a:t>
            </a:r>
          </a:p>
        </p:txBody>
      </p:sp>
      <p:sp>
        <p:nvSpPr>
          <p:cNvPr id="211" name="Line"/>
          <p:cNvSpPr/>
          <p:nvPr/>
        </p:nvSpPr>
        <p:spPr>
          <a:xfrm flipV="1">
            <a:off x="13709755" y="530742"/>
            <a:ext cx="1" cy="1214838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2" name="Line"/>
          <p:cNvSpPr/>
          <p:nvPr/>
        </p:nvSpPr>
        <p:spPr>
          <a:xfrm>
            <a:off x="1103788" y="8516692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3" name="Line"/>
          <p:cNvSpPr/>
          <p:nvPr/>
        </p:nvSpPr>
        <p:spPr>
          <a:xfrm>
            <a:off x="1103788" y="8342376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4" name="Rectangle"/>
          <p:cNvSpPr/>
          <p:nvPr/>
        </p:nvSpPr>
        <p:spPr>
          <a:xfrm>
            <a:off x="14131849" y="3053528"/>
            <a:ext cx="1760355" cy="556475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5" name="Line"/>
          <p:cNvSpPr/>
          <p:nvPr/>
        </p:nvSpPr>
        <p:spPr>
          <a:xfrm flipV="1">
            <a:off x="1089801" y="530742"/>
            <a:ext cx="1" cy="1214838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6" name="Line"/>
          <p:cNvSpPr/>
          <p:nvPr/>
        </p:nvSpPr>
        <p:spPr>
          <a:xfrm>
            <a:off x="1103788" y="3147231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22" name="Group"/>
          <p:cNvGrpSpPr/>
          <p:nvPr/>
        </p:nvGrpSpPr>
        <p:grpSpPr>
          <a:xfrm>
            <a:off x="1440758" y="4567310"/>
            <a:ext cx="11884192" cy="1803401"/>
            <a:chOff x="0" y="0"/>
            <a:chExt cx="11884190" cy="1803400"/>
          </a:xfrm>
        </p:grpSpPr>
        <p:pic>
          <p:nvPicPr>
            <p:cNvPr id="217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76200"/>
              <a:ext cx="2933700" cy="165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8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361756" y="63500"/>
              <a:ext cx="2933701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886990" y="0"/>
              <a:ext cx="2997201" cy="1803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" name="Line"/>
            <p:cNvSpPr/>
            <p:nvPr/>
          </p:nvSpPr>
          <p:spPr>
            <a:xfrm>
              <a:off x="3181725" y="901700"/>
              <a:ext cx="927755" cy="0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1" name="Line"/>
            <p:cNvSpPr/>
            <p:nvPr/>
          </p:nvSpPr>
          <p:spPr>
            <a:xfrm>
              <a:off x="7629462" y="901700"/>
              <a:ext cx="923523" cy="0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23" name="table data"/>
          <p:cNvSpPr txBox="1"/>
          <p:nvPr/>
        </p:nvSpPr>
        <p:spPr>
          <a:xfrm>
            <a:off x="1446297" y="6338098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table data</a:t>
            </a:r>
          </a:p>
        </p:txBody>
      </p:sp>
      <p:sp>
        <p:nvSpPr>
          <p:cNvPr id="224" name="gt object"/>
          <p:cNvSpPr txBox="1"/>
          <p:nvPr/>
        </p:nvSpPr>
        <p:spPr>
          <a:xfrm>
            <a:off x="5839803" y="6338098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20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object</a:t>
            </a:r>
          </a:p>
        </p:txBody>
      </p:sp>
      <p:sp>
        <p:nvSpPr>
          <p:cNvPr id="225" name="gt table"/>
          <p:cNvSpPr txBox="1"/>
          <p:nvPr/>
        </p:nvSpPr>
        <p:spPr>
          <a:xfrm>
            <a:off x="10365038" y="6338098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20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table</a:t>
            </a:r>
          </a:p>
        </p:txBody>
      </p:sp>
      <p:sp>
        <p:nvSpPr>
          <p:cNvPr id="226" name="An Introduction to the gt Package"/>
          <p:cNvSpPr txBox="1"/>
          <p:nvPr/>
        </p:nvSpPr>
        <p:spPr>
          <a:xfrm>
            <a:off x="1253147" y="960880"/>
            <a:ext cx="1289146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230" sz="4600">
                <a:solidFill>
                  <a:srgbClr val="333333"/>
                </a:solidFill>
              </a:defRPr>
            </a:lvl1pPr>
          </a:lstStyle>
          <a:p>
            <a:pPr/>
            <a:r>
              <a:t>An Introduction to the gt Package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Rectangle"/>
          <p:cNvSpPr/>
          <p:nvPr/>
        </p:nvSpPr>
        <p:spPr>
          <a:xfrm>
            <a:off x="8740623" y="3975455"/>
            <a:ext cx="3507024" cy="1546836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22" name="Rectangle"/>
          <p:cNvSpPr/>
          <p:nvPr/>
        </p:nvSpPr>
        <p:spPr>
          <a:xfrm>
            <a:off x="8741535" y="55230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23" name="Rectangle"/>
          <p:cNvSpPr/>
          <p:nvPr/>
        </p:nvSpPr>
        <p:spPr>
          <a:xfrm>
            <a:off x="8962860" y="5715999"/>
            <a:ext cx="3098438" cy="4043757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24" name="stub…"/>
          <p:cNvSpPr txBox="1"/>
          <p:nvPr/>
        </p:nvSpPr>
        <p:spPr>
          <a:xfrm>
            <a:off x="6892558" y="414943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525" name="stub"/>
          <p:cNvSpPr txBox="1"/>
          <p:nvPr/>
        </p:nvSpPr>
        <p:spPr>
          <a:xfrm>
            <a:off x="6892558" y="73822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stub</a:t>
            </a:r>
          </a:p>
        </p:txBody>
      </p:sp>
      <p:sp>
        <p:nvSpPr>
          <p:cNvPr id="526" name="row label"/>
          <p:cNvSpPr txBox="1"/>
          <p:nvPr/>
        </p:nvSpPr>
        <p:spPr>
          <a:xfrm>
            <a:off x="9096764" y="6043632"/>
            <a:ext cx="27947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527" name="row label"/>
          <p:cNvSpPr txBox="1"/>
          <p:nvPr/>
        </p:nvSpPr>
        <p:spPr>
          <a:xfrm>
            <a:off x="9096541" y="6954788"/>
            <a:ext cx="279518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528" name="row label"/>
          <p:cNvSpPr txBox="1"/>
          <p:nvPr/>
        </p:nvSpPr>
        <p:spPr>
          <a:xfrm>
            <a:off x="9098993" y="78659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529" name="row label"/>
          <p:cNvSpPr txBox="1"/>
          <p:nvPr/>
        </p:nvSpPr>
        <p:spPr>
          <a:xfrm>
            <a:off x="9098324" y="8777099"/>
            <a:ext cx="27916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530" name="Rectangle"/>
          <p:cNvSpPr/>
          <p:nvPr/>
        </p:nvSpPr>
        <p:spPr>
          <a:xfrm>
            <a:off x="8962860" y="4224502"/>
            <a:ext cx="3098438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31" name="stubhead label"/>
          <p:cNvSpPr txBox="1"/>
          <p:nvPr/>
        </p:nvSpPr>
        <p:spPr>
          <a:xfrm>
            <a:off x="9096764" y="4206582"/>
            <a:ext cx="2794742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stubhead label</a:t>
            </a:r>
          </a:p>
        </p:txBody>
      </p:sp>
      <p:sp>
        <p:nvSpPr>
          <p:cNvPr id="532" name="Rectangle"/>
          <p:cNvSpPr/>
          <p:nvPr/>
        </p:nvSpPr>
        <p:spPr>
          <a:xfrm>
            <a:off x="6730603" y="5526313"/>
            <a:ext cx="10922794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33" name="Rectangle"/>
          <p:cNvSpPr/>
          <p:nvPr/>
        </p:nvSpPr>
        <p:spPr>
          <a:xfrm>
            <a:off x="6730603" y="3975455"/>
            <a:ext cx="10922794" cy="1546836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34" name="Rectangle"/>
          <p:cNvSpPr/>
          <p:nvPr/>
        </p:nvSpPr>
        <p:spPr>
          <a:xfrm>
            <a:off x="6977198" y="4224502"/>
            <a:ext cx="10429604" cy="1048742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35" name="Line"/>
          <p:cNvSpPr/>
          <p:nvPr/>
        </p:nvSpPr>
        <p:spPr>
          <a:xfrm flipV="1">
            <a:off x="7157655" y="4229390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36" name="Line"/>
          <p:cNvSpPr/>
          <p:nvPr/>
        </p:nvSpPr>
        <p:spPr>
          <a:xfrm flipV="1">
            <a:off x="10510768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37" name="Line"/>
          <p:cNvSpPr/>
          <p:nvPr/>
        </p:nvSpPr>
        <p:spPr>
          <a:xfrm flipV="1">
            <a:off x="13863881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38" name="Line"/>
          <p:cNvSpPr/>
          <p:nvPr/>
        </p:nvSpPr>
        <p:spPr>
          <a:xfrm flipV="1">
            <a:off x="17216994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39" name="Line"/>
          <p:cNvSpPr/>
          <p:nvPr/>
        </p:nvSpPr>
        <p:spPr>
          <a:xfrm>
            <a:off x="7146998" y="9560189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40" name="Line"/>
          <p:cNvSpPr/>
          <p:nvPr/>
        </p:nvSpPr>
        <p:spPr>
          <a:xfrm>
            <a:off x="7146998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41" name="Line"/>
          <p:cNvSpPr/>
          <p:nvPr/>
        </p:nvSpPr>
        <p:spPr>
          <a:xfrm>
            <a:off x="7146998" y="77378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42" name="Line"/>
          <p:cNvSpPr/>
          <p:nvPr/>
        </p:nvSpPr>
        <p:spPr>
          <a:xfrm>
            <a:off x="7146998" y="6823061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43" name="Line"/>
          <p:cNvSpPr/>
          <p:nvPr/>
        </p:nvSpPr>
        <p:spPr>
          <a:xfrm>
            <a:off x="7146998" y="5913071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44" name="table body"/>
          <p:cNvSpPr txBox="1"/>
          <p:nvPr/>
        </p:nvSpPr>
        <p:spPr>
          <a:xfrm>
            <a:off x="17844796" y="7382277"/>
            <a:ext cx="359427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table body</a:t>
            </a:r>
          </a:p>
        </p:txBody>
      </p:sp>
      <p:sp>
        <p:nvSpPr>
          <p:cNvPr id="545" name="column labels"/>
          <p:cNvSpPr txBox="1"/>
          <p:nvPr/>
        </p:nvSpPr>
        <p:spPr>
          <a:xfrm>
            <a:off x="17844796" y="4393272"/>
            <a:ext cx="359427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column labels</a:t>
            </a:r>
          </a:p>
        </p:txBody>
      </p:sp>
      <p:sp>
        <p:nvSpPr>
          <p:cNvPr id="546" name="cell"/>
          <p:cNvSpPr txBox="1"/>
          <p:nvPr/>
        </p:nvSpPr>
        <p:spPr>
          <a:xfrm>
            <a:off x="7896745" y="604729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547" name="cell"/>
          <p:cNvSpPr txBox="1"/>
          <p:nvPr/>
        </p:nvSpPr>
        <p:spPr>
          <a:xfrm>
            <a:off x="7896745" y="6958449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548" name="cell"/>
          <p:cNvSpPr txBox="1"/>
          <p:nvPr/>
        </p:nvSpPr>
        <p:spPr>
          <a:xfrm>
            <a:off x="7896745" y="7869605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549" name="cell"/>
          <p:cNvSpPr txBox="1"/>
          <p:nvPr/>
        </p:nvSpPr>
        <p:spPr>
          <a:xfrm>
            <a:off x="7896745" y="8780760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550" name="cell"/>
          <p:cNvSpPr txBox="1"/>
          <p:nvPr/>
        </p:nvSpPr>
        <p:spPr>
          <a:xfrm>
            <a:off x="11254533" y="6043632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551" name="cell"/>
          <p:cNvSpPr txBox="1"/>
          <p:nvPr/>
        </p:nvSpPr>
        <p:spPr>
          <a:xfrm>
            <a:off x="11254533" y="69547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552" name="cell"/>
          <p:cNvSpPr txBox="1"/>
          <p:nvPr/>
        </p:nvSpPr>
        <p:spPr>
          <a:xfrm>
            <a:off x="11254533" y="78659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553" name="cell"/>
          <p:cNvSpPr txBox="1"/>
          <p:nvPr/>
        </p:nvSpPr>
        <p:spPr>
          <a:xfrm>
            <a:off x="11254533" y="877709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554" name="cell"/>
          <p:cNvSpPr txBox="1"/>
          <p:nvPr/>
        </p:nvSpPr>
        <p:spPr>
          <a:xfrm>
            <a:off x="14598296" y="6043632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555" name="cell"/>
          <p:cNvSpPr txBox="1"/>
          <p:nvPr/>
        </p:nvSpPr>
        <p:spPr>
          <a:xfrm>
            <a:off x="14598296" y="69547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556" name="cell"/>
          <p:cNvSpPr txBox="1"/>
          <p:nvPr/>
        </p:nvSpPr>
        <p:spPr>
          <a:xfrm>
            <a:off x="14598296" y="78659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557" name="cell"/>
          <p:cNvSpPr txBox="1"/>
          <p:nvPr/>
        </p:nvSpPr>
        <p:spPr>
          <a:xfrm>
            <a:off x="14598296" y="8777100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558" name="column…"/>
          <p:cNvSpPr txBox="1"/>
          <p:nvPr/>
        </p:nvSpPr>
        <p:spPr>
          <a:xfrm>
            <a:off x="14602972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559" name="column…"/>
          <p:cNvSpPr txBox="1"/>
          <p:nvPr/>
        </p:nvSpPr>
        <p:spPr>
          <a:xfrm>
            <a:off x="11254533" y="42047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560" name="column…"/>
          <p:cNvSpPr txBox="1"/>
          <p:nvPr/>
        </p:nvSpPr>
        <p:spPr>
          <a:xfrm>
            <a:off x="7892070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561" name="Line"/>
          <p:cNvSpPr/>
          <p:nvPr/>
        </p:nvSpPr>
        <p:spPr>
          <a:xfrm>
            <a:off x="8962860" y="5913071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62" name="Line"/>
          <p:cNvSpPr/>
          <p:nvPr/>
        </p:nvSpPr>
        <p:spPr>
          <a:xfrm>
            <a:off x="8962860" y="6823061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63" name="Line"/>
          <p:cNvSpPr/>
          <p:nvPr/>
        </p:nvSpPr>
        <p:spPr>
          <a:xfrm>
            <a:off x="8962860" y="77378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64" name="Line"/>
          <p:cNvSpPr/>
          <p:nvPr/>
        </p:nvSpPr>
        <p:spPr>
          <a:xfrm>
            <a:off x="8962860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65" name="Line"/>
          <p:cNvSpPr/>
          <p:nvPr/>
        </p:nvSpPr>
        <p:spPr>
          <a:xfrm>
            <a:off x="8962860" y="9560189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66" name="The Structural Parts of a Table"/>
          <p:cNvSpPr txBox="1"/>
          <p:nvPr/>
        </p:nvSpPr>
        <p:spPr>
          <a:xfrm>
            <a:off x="7876222" y="774699"/>
            <a:ext cx="86315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Structural Parts of a Table</a:t>
            </a:r>
          </a:p>
        </p:txBody>
      </p:sp>
      <p:sp>
        <p:nvSpPr>
          <p:cNvPr id="567" name="This is the most basic form of a gt table:"/>
          <p:cNvSpPr txBox="1"/>
          <p:nvPr/>
        </p:nvSpPr>
        <p:spPr>
          <a:xfrm>
            <a:off x="3934266" y="2544047"/>
            <a:ext cx="16515468" cy="774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This is the most basic form of a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table: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roup"/>
          <p:cNvGrpSpPr/>
          <p:nvPr/>
        </p:nvGrpSpPr>
        <p:grpSpPr>
          <a:xfrm>
            <a:off x="4994887" y="3980983"/>
            <a:ext cx="14427395" cy="2123982"/>
            <a:chOff x="0" y="0"/>
            <a:chExt cx="14427393" cy="2123981"/>
          </a:xfrm>
        </p:grpSpPr>
        <p:sp>
          <p:nvSpPr>
            <p:cNvPr id="569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70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71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72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title</a:t>
              </a:r>
            </a:p>
          </p:txBody>
        </p:sp>
        <p:sp>
          <p:nvSpPr>
            <p:cNvPr id="573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subtitle</a:t>
              </a:r>
            </a:p>
          </p:txBody>
        </p:sp>
      </p:grpSp>
      <p:sp>
        <p:nvSpPr>
          <p:cNvPr id="575" name="Rectangle"/>
          <p:cNvSpPr/>
          <p:nvPr/>
        </p:nvSpPr>
        <p:spPr>
          <a:xfrm>
            <a:off x="4993628" y="3975455"/>
            <a:ext cx="3507023" cy="1546836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76" name="Rectangle"/>
          <p:cNvSpPr/>
          <p:nvPr/>
        </p:nvSpPr>
        <p:spPr>
          <a:xfrm>
            <a:off x="4994539" y="55230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77" name="Rectangle"/>
          <p:cNvSpPr/>
          <p:nvPr/>
        </p:nvSpPr>
        <p:spPr>
          <a:xfrm>
            <a:off x="5215865" y="5715999"/>
            <a:ext cx="3098437" cy="4043757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78" name="stub…"/>
          <p:cNvSpPr txBox="1"/>
          <p:nvPr/>
        </p:nvSpPr>
        <p:spPr>
          <a:xfrm>
            <a:off x="3145562" y="414943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579" name="stub"/>
          <p:cNvSpPr txBox="1"/>
          <p:nvPr/>
        </p:nvSpPr>
        <p:spPr>
          <a:xfrm>
            <a:off x="3145562" y="73822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stub</a:t>
            </a:r>
          </a:p>
        </p:txBody>
      </p:sp>
      <p:sp>
        <p:nvSpPr>
          <p:cNvPr id="580" name="row label"/>
          <p:cNvSpPr txBox="1"/>
          <p:nvPr/>
        </p:nvSpPr>
        <p:spPr>
          <a:xfrm>
            <a:off x="5349768" y="6043632"/>
            <a:ext cx="27947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581" name="row label"/>
          <p:cNvSpPr txBox="1"/>
          <p:nvPr/>
        </p:nvSpPr>
        <p:spPr>
          <a:xfrm>
            <a:off x="5349545" y="69547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582" name="row label"/>
          <p:cNvSpPr txBox="1"/>
          <p:nvPr/>
        </p:nvSpPr>
        <p:spPr>
          <a:xfrm>
            <a:off x="5351997" y="78659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583" name="row label"/>
          <p:cNvSpPr txBox="1"/>
          <p:nvPr/>
        </p:nvSpPr>
        <p:spPr>
          <a:xfrm>
            <a:off x="5351329" y="8777099"/>
            <a:ext cx="27916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584" name="Rectangle"/>
          <p:cNvSpPr/>
          <p:nvPr/>
        </p:nvSpPr>
        <p:spPr>
          <a:xfrm>
            <a:off x="5215865" y="4224502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85" name="stubhead label"/>
          <p:cNvSpPr txBox="1"/>
          <p:nvPr/>
        </p:nvSpPr>
        <p:spPr>
          <a:xfrm>
            <a:off x="5349768" y="4206582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stubhead label</a:t>
            </a:r>
          </a:p>
        </p:txBody>
      </p:sp>
      <p:sp>
        <p:nvSpPr>
          <p:cNvPr id="586" name="Rectangle"/>
          <p:cNvSpPr/>
          <p:nvPr/>
        </p:nvSpPr>
        <p:spPr>
          <a:xfrm>
            <a:off x="8499489" y="55230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87" name="Rectangle"/>
          <p:cNvSpPr/>
          <p:nvPr/>
        </p:nvSpPr>
        <p:spPr>
          <a:xfrm>
            <a:off x="8938706" y="86413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88" name="Rectangle"/>
          <p:cNvSpPr/>
          <p:nvPr/>
        </p:nvSpPr>
        <p:spPr>
          <a:xfrm>
            <a:off x="8938880" y="59171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89" name="Rectangle"/>
          <p:cNvSpPr/>
          <p:nvPr/>
        </p:nvSpPr>
        <p:spPr>
          <a:xfrm>
            <a:off x="8499489" y="3975455"/>
            <a:ext cx="10922793" cy="1546836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90" name="Rectangle"/>
          <p:cNvSpPr/>
          <p:nvPr/>
        </p:nvSpPr>
        <p:spPr>
          <a:xfrm>
            <a:off x="8746084" y="4224502"/>
            <a:ext cx="10429603" cy="1048742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91" name="Line"/>
          <p:cNvSpPr/>
          <p:nvPr/>
        </p:nvSpPr>
        <p:spPr>
          <a:xfrm flipV="1">
            <a:off x="8926541" y="4229390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92" name="Line"/>
          <p:cNvSpPr/>
          <p:nvPr/>
        </p:nvSpPr>
        <p:spPr>
          <a:xfrm flipV="1">
            <a:off x="12279654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93" name="Line"/>
          <p:cNvSpPr/>
          <p:nvPr/>
        </p:nvSpPr>
        <p:spPr>
          <a:xfrm flipV="1">
            <a:off x="15632767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94" name="Line"/>
          <p:cNvSpPr/>
          <p:nvPr/>
        </p:nvSpPr>
        <p:spPr>
          <a:xfrm flipV="1">
            <a:off x="18985880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95" name="Line"/>
          <p:cNvSpPr/>
          <p:nvPr/>
        </p:nvSpPr>
        <p:spPr>
          <a:xfrm>
            <a:off x="8915884" y="9560189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96" name="Line"/>
          <p:cNvSpPr/>
          <p:nvPr/>
        </p:nvSpPr>
        <p:spPr>
          <a:xfrm>
            <a:off x="8915884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97" name="Line"/>
          <p:cNvSpPr/>
          <p:nvPr/>
        </p:nvSpPr>
        <p:spPr>
          <a:xfrm>
            <a:off x="8915884" y="77378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98" name="Line"/>
          <p:cNvSpPr/>
          <p:nvPr/>
        </p:nvSpPr>
        <p:spPr>
          <a:xfrm>
            <a:off x="8915884" y="68267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99" name="Line"/>
          <p:cNvSpPr/>
          <p:nvPr/>
        </p:nvSpPr>
        <p:spPr>
          <a:xfrm>
            <a:off x="8915884" y="59105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00" name="table body"/>
          <p:cNvSpPr txBox="1"/>
          <p:nvPr/>
        </p:nvSpPr>
        <p:spPr>
          <a:xfrm>
            <a:off x="19613681" y="73822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table body</a:t>
            </a:r>
          </a:p>
        </p:txBody>
      </p:sp>
      <p:sp>
        <p:nvSpPr>
          <p:cNvPr id="601" name="column labels"/>
          <p:cNvSpPr txBox="1"/>
          <p:nvPr/>
        </p:nvSpPr>
        <p:spPr>
          <a:xfrm>
            <a:off x="19613681" y="4393272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column labels</a:t>
            </a:r>
          </a:p>
        </p:txBody>
      </p:sp>
      <p:sp>
        <p:nvSpPr>
          <p:cNvPr id="602" name="cell"/>
          <p:cNvSpPr txBox="1"/>
          <p:nvPr/>
        </p:nvSpPr>
        <p:spPr>
          <a:xfrm>
            <a:off x="9665630" y="604729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603" name="cell"/>
          <p:cNvSpPr txBox="1"/>
          <p:nvPr/>
        </p:nvSpPr>
        <p:spPr>
          <a:xfrm>
            <a:off x="9665630" y="69584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604" name="cell"/>
          <p:cNvSpPr txBox="1"/>
          <p:nvPr/>
        </p:nvSpPr>
        <p:spPr>
          <a:xfrm>
            <a:off x="9665630" y="78696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605" name="cell"/>
          <p:cNvSpPr txBox="1"/>
          <p:nvPr/>
        </p:nvSpPr>
        <p:spPr>
          <a:xfrm>
            <a:off x="9665630" y="8780760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606" name="cell"/>
          <p:cNvSpPr txBox="1"/>
          <p:nvPr/>
        </p:nvSpPr>
        <p:spPr>
          <a:xfrm>
            <a:off x="13023420" y="6043632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607" name="cell"/>
          <p:cNvSpPr txBox="1"/>
          <p:nvPr/>
        </p:nvSpPr>
        <p:spPr>
          <a:xfrm>
            <a:off x="13023420" y="69547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608" name="cell"/>
          <p:cNvSpPr txBox="1"/>
          <p:nvPr/>
        </p:nvSpPr>
        <p:spPr>
          <a:xfrm>
            <a:off x="13023420" y="78659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609" name="cell"/>
          <p:cNvSpPr txBox="1"/>
          <p:nvPr/>
        </p:nvSpPr>
        <p:spPr>
          <a:xfrm>
            <a:off x="13023420" y="877709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610" name="cell"/>
          <p:cNvSpPr txBox="1"/>
          <p:nvPr/>
        </p:nvSpPr>
        <p:spPr>
          <a:xfrm>
            <a:off x="16367182" y="6043632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611" name="cell"/>
          <p:cNvSpPr txBox="1"/>
          <p:nvPr/>
        </p:nvSpPr>
        <p:spPr>
          <a:xfrm>
            <a:off x="16367182" y="69547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612" name="cell"/>
          <p:cNvSpPr txBox="1"/>
          <p:nvPr/>
        </p:nvSpPr>
        <p:spPr>
          <a:xfrm>
            <a:off x="16367182" y="78659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613" name="cell"/>
          <p:cNvSpPr txBox="1"/>
          <p:nvPr/>
        </p:nvSpPr>
        <p:spPr>
          <a:xfrm>
            <a:off x="16367182" y="8777100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614" name="column…"/>
          <p:cNvSpPr txBox="1"/>
          <p:nvPr/>
        </p:nvSpPr>
        <p:spPr>
          <a:xfrm>
            <a:off x="16371858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615" name="column…"/>
          <p:cNvSpPr txBox="1"/>
          <p:nvPr/>
        </p:nvSpPr>
        <p:spPr>
          <a:xfrm>
            <a:off x="13023420" y="42047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616" name="column…"/>
          <p:cNvSpPr txBox="1"/>
          <p:nvPr/>
        </p:nvSpPr>
        <p:spPr>
          <a:xfrm>
            <a:off x="9660956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617" name="Line"/>
          <p:cNvSpPr/>
          <p:nvPr/>
        </p:nvSpPr>
        <p:spPr>
          <a:xfrm>
            <a:off x="5215865" y="59105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18" name="Line"/>
          <p:cNvSpPr/>
          <p:nvPr/>
        </p:nvSpPr>
        <p:spPr>
          <a:xfrm>
            <a:off x="5215865" y="68194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19" name="Line"/>
          <p:cNvSpPr/>
          <p:nvPr/>
        </p:nvSpPr>
        <p:spPr>
          <a:xfrm>
            <a:off x="5215865" y="77378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20" name="Line"/>
          <p:cNvSpPr/>
          <p:nvPr/>
        </p:nvSpPr>
        <p:spPr>
          <a:xfrm>
            <a:off x="5215865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21" name="Line"/>
          <p:cNvSpPr/>
          <p:nvPr/>
        </p:nvSpPr>
        <p:spPr>
          <a:xfrm>
            <a:off x="5215865" y="9560189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22" name="row group label"/>
          <p:cNvSpPr txBox="1"/>
          <p:nvPr/>
        </p:nvSpPr>
        <p:spPr>
          <a:xfrm>
            <a:off x="4952916" y="6043632"/>
            <a:ext cx="3588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44" sz="3600">
                <a:solidFill>
                  <a:srgbClr val="53585F"/>
                </a:solidFill>
              </a:defRPr>
            </a:lvl1pPr>
          </a:lstStyle>
          <a:p>
            <a:pPr/>
            <a:r>
              <a:t>row group label</a:t>
            </a:r>
          </a:p>
        </p:txBody>
      </p:sp>
      <p:sp>
        <p:nvSpPr>
          <p:cNvPr id="623" name="summary label"/>
          <p:cNvSpPr txBox="1"/>
          <p:nvPr/>
        </p:nvSpPr>
        <p:spPr>
          <a:xfrm>
            <a:off x="4970860" y="8776622"/>
            <a:ext cx="3588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44" sz="3600">
                <a:solidFill>
                  <a:srgbClr val="53585F"/>
                </a:solidFill>
              </a:defRPr>
            </a:lvl1pPr>
          </a:lstStyle>
          <a:p>
            <a:pPr/>
            <a:r>
              <a:t>summary label</a:t>
            </a:r>
          </a:p>
        </p:txBody>
      </p:sp>
      <p:sp>
        <p:nvSpPr>
          <p:cNvPr id="624" name="summary cell"/>
          <p:cNvSpPr txBox="1"/>
          <p:nvPr/>
        </p:nvSpPr>
        <p:spPr>
          <a:xfrm>
            <a:off x="8933819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625" name="summary cell"/>
          <p:cNvSpPr txBox="1"/>
          <p:nvPr/>
        </p:nvSpPr>
        <p:spPr>
          <a:xfrm>
            <a:off x="12284637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626" name="summary cell"/>
          <p:cNvSpPr txBox="1"/>
          <p:nvPr/>
        </p:nvSpPr>
        <p:spPr>
          <a:xfrm>
            <a:off x="15628401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627" name="The Structural Parts of a Table"/>
          <p:cNvSpPr txBox="1"/>
          <p:nvPr/>
        </p:nvSpPr>
        <p:spPr>
          <a:xfrm>
            <a:off x="7876222" y="774699"/>
            <a:ext cx="86315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Structural Parts of a Table</a:t>
            </a:r>
          </a:p>
        </p:txBody>
      </p:sp>
      <p:sp>
        <p:nvSpPr>
          <p:cNvPr id="628" name="A table stub is not always needed but it can be useful."/>
          <p:cNvSpPr txBox="1"/>
          <p:nvPr/>
        </p:nvSpPr>
        <p:spPr>
          <a:xfrm>
            <a:off x="3934266" y="10892714"/>
            <a:ext cx="1651546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0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 table stub is not always needed but it can be useful.</a:t>
            </a:r>
          </a:p>
        </p:txBody>
      </p:sp>
      <p:sp>
        <p:nvSpPr>
          <p:cNvPr id="629" name="Rows can be grouped, and they can have labels."/>
          <p:cNvSpPr txBox="1"/>
          <p:nvPr/>
        </p:nvSpPr>
        <p:spPr>
          <a:xfrm>
            <a:off x="3934266" y="11535195"/>
            <a:ext cx="1651546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0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Rows can be grouped, and they can have labels. </a:t>
            </a:r>
          </a:p>
        </p:txBody>
      </p:sp>
      <p:sp>
        <p:nvSpPr>
          <p:cNvPr id="630" name="Summary rows can be added to groups (or, we can have a grand summary)."/>
          <p:cNvSpPr txBox="1"/>
          <p:nvPr/>
        </p:nvSpPr>
        <p:spPr>
          <a:xfrm>
            <a:off x="2846321" y="12177676"/>
            <a:ext cx="1869135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0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Summary rows can be added to groups </a:t>
            </a:r>
            <a:r>
              <a:rPr>
                <a:solidFill>
                  <a:srgbClr val="838894"/>
                </a:solidFill>
              </a:rPr>
              <a:t>(or, we can have a </a:t>
            </a:r>
            <a:r>
              <a:rPr i="1">
                <a:solidFill>
                  <a:srgbClr val="838894"/>
                </a:solidFill>
                <a:latin typeface="+mj-lt"/>
                <a:ea typeface="+mj-ea"/>
                <a:cs typeface="+mj-cs"/>
                <a:sym typeface="Helvetica"/>
              </a:rPr>
              <a:t>grand summary</a:t>
            </a:r>
            <a:r>
              <a:rPr>
                <a:solidFill>
                  <a:srgbClr val="838894"/>
                </a:solidFill>
              </a:rPr>
              <a:t>).</a:t>
            </a:r>
          </a:p>
        </p:txBody>
      </p:sp>
      <p:sp>
        <p:nvSpPr>
          <p:cNvPr id="631" name="Line"/>
          <p:cNvSpPr/>
          <p:nvPr/>
        </p:nvSpPr>
        <p:spPr>
          <a:xfrm>
            <a:off x="8915884" y="9560189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32" name="Line"/>
          <p:cNvSpPr/>
          <p:nvPr/>
        </p:nvSpPr>
        <p:spPr>
          <a:xfrm>
            <a:off x="8915884" y="5910577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33" name="Line"/>
          <p:cNvSpPr/>
          <p:nvPr/>
        </p:nvSpPr>
        <p:spPr>
          <a:xfrm>
            <a:off x="5215865" y="5910577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34" name="Line"/>
          <p:cNvSpPr/>
          <p:nvPr/>
        </p:nvSpPr>
        <p:spPr>
          <a:xfrm>
            <a:off x="5215865" y="9560189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35" name="Line"/>
          <p:cNvSpPr/>
          <p:nvPr/>
        </p:nvSpPr>
        <p:spPr>
          <a:xfrm>
            <a:off x="8915884" y="68267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36" name="Line"/>
          <p:cNvSpPr/>
          <p:nvPr/>
        </p:nvSpPr>
        <p:spPr>
          <a:xfrm>
            <a:off x="5215865" y="68194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37" name="Line"/>
          <p:cNvSpPr/>
          <p:nvPr/>
        </p:nvSpPr>
        <p:spPr>
          <a:xfrm>
            <a:off x="8915884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38" name="Line"/>
          <p:cNvSpPr/>
          <p:nvPr/>
        </p:nvSpPr>
        <p:spPr>
          <a:xfrm>
            <a:off x="5215865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39" name="row group"/>
          <p:cNvSpPr txBox="1"/>
          <p:nvPr/>
        </p:nvSpPr>
        <p:spPr>
          <a:xfrm>
            <a:off x="2101362" y="5493229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row group</a:t>
            </a:r>
          </a:p>
        </p:txBody>
      </p:sp>
      <p:sp>
        <p:nvSpPr>
          <p:cNvPr id="640" name="Line"/>
          <p:cNvSpPr/>
          <p:nvPr/>
        </p:nvSpPr>
        <p:spPr>
          <a:xfrm>
            <a:off x="4406731" y="5796863"/>
            <a:ext cx="947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diamond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41" name="Line"/>
          <p:cNvSpPr/>
          <p:nvPr/>
        </p:nvSpPr>
        <p:spPr>
          <a:xfrm>
            <a:off x="8400925" y="6367482"/>
            <a:ext cx="10325597" cy="1"/>
          </a:xfrm>
          <a:prstGeom prst="line">
            <a:avLst/>
          </a:prstGeom>
          <a:ln w="25400">
            <a:solidFill>
              <a:srgbClr val="53585F"/>
            </a:solidFill>
            <a:miter lim="400000"/>
            <a:tailEnd type="triangle" len="sm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clickEffect" presetID="9" grpId="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; ">
                                      <p:cBhvr>
                                        <p:cTn id="11" dur="indefinite" fill="hold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xit" nodeType="afterEffect" presetSubtype="2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18" dur="500" fill="hold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Class="entr" nodeType="afterEffect" presetSubtype="2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1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Class="exit" nodeType="afterEffect" presetSubtype="2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38" dur="500" fill="hold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Class="exit" nodeType="afterEffect" presetSubtype="2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42" dur="500" fill="hold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Class="exit" nodeType="afterEffect" presetSubtype="2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46" dur="500" fill="hold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Class="entr" nodeType="afterEffect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1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Class="entr" nodeType="afterEffect" presetID="10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5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Class="entr" nodeType="afterEffect" presetID="10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9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Class="entr" nodeType="afterEffect" presetID="10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3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Class="entr" nodeType="afterEffect" presetID="10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7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Class="entr" nodeType="afterEffect" presetID="10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1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Class="entr" nodeType="afterEffect" presetSubtype="8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5" dur="8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800"/>
                            </p:stCondLst>
                            <p:childTnLst>
                              <p:par>
                                <p:cTn id="77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9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clickEffect" presetSubtype="8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4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emph" nodeType="withEffect" presetID="9" grpId="2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; ">
                                      <p:cBhvr>
                                        <p:cTn id="88" dur="indefinite" fill="hold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Class="exit" nodeType="afterEffect" presetSubtype="2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91" dur="500" fill="hold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Class="entr" nodeType="afterEffect" presetSubtype="8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96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Class="exit" nodeType="afterEffect" presetSubtype="2" presetID="2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99" dur="500" fill="hold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Class="exit" nodeType="afterEffect" presetSubtype="2" presetID="2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103" dur="500" fill="hold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Class="exit" nodeType="afterEffect" presetSubtype="2" presetID="2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right)" transition="out">
                                      <p:cBhvr>
                                        <p:cTn id="107" dur="500" fill="hold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Class="entr" nodeType="afterEffect" presetID="10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2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14" presetClass="entr" nodeType="afterEffect" presetID="10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6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18" presetClass="entr" nodeType="afterEffect" presetSubtype="8" presetID="2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0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2" presetClass="entr" nodeType="afterEffect" presetSubtype="8" presetID="2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4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500"/>
                            </p:stCondLst>
                            <p:childTnLst>
                              <p:par>
                                <p:cTn id="126" presetClass="entr" nodeType="afterEffect" presetSubtype="8" presetID="2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8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000"/>
                            </p:stCondLst>
                            <p:childTnLst>
                              <p:par>
                                <p:cTn id="130" presetClass="entr" nodeType="afterEffect" presetID="9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2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1" grpId="18"/>
      <p:bldP build="whole" bldLvl="1" animBg="1" rev="0" advAuto="0" spid="606" grpId="9"/>
      <p:bldP build="whole" bldLvl="1" animBg="1" rev="0" advAuto="0" spid="588" grpId="19"/>
      <p:bldP build="whole" bldLvl="1" animBg="1" rev="0" advAuto="0" spid="629" grpId="21"/>
      <p:bldP build="whole" bldLvl="1" animBg="1" rev="0" advAuto="0" spid="622" grpId="8"/>
      <p:bldP build="whole" bldLvl="1" animBg="1" rev="0" advAuto="0" spid="636" grpId="16"/>
      <p:bldP build="whole" bldLvl="1" animBg="1" rev="0" advAuto="0" spid="609" grpId="24"/>
      <p:bldP build="whole" bldLvl="1" animBg="1" rev="0" advAuto="0" spid="602" grpId="11"/>
      <p:bldP build="whole" bldLvl="1" animBg="1" rev="0" advAuto="0" spid="634" grpId="14"/>
      <p:bldP build="whole" bldLvl="1" animBg="1" rev="0" advAuto="0" spid="635" grpId="17"/>
      <p:bldP build="whole" bldLvl="1" animBg="1" rev="0" advAuto="0" spid="633" grpId="12"/>
      <p:bldP build="whole" bldLvl="1" animBg="1" rev="0" advAuto="0" spid="632" grpId="13"/>
      <p:bldP build="whole" bldLvl="1" animBg="1" rev="0" advAuto="0" spid="638" grpId="27"/>
      <p:bldP build="whole" bldLvl="1" animBg="1" rev="0" advAuto="0" spid="637" grpId="28"/>
      <p:bldP build="whole" bldLvl="1" animBg="1" rev="0" advAuto="0" spid="631" grpId="15"/>
      <p:bldP build="whole" bldLvl="1" animBg="1" rev="0" advAuto="0" spid="623" grpId="23"/>
      <p:bldP build="whole" bldLvl="1" animBg="1" rev="0" advAuto="0" spid="574" grpId="1"/>
      <p:bldP build="whole" bldLvl="1" animBg="1" rev="0" advAuto="0" spid="605" grpId="26"/>
      <p:bldP build="whole" bldLvl="1" animBg="1" rev="0" advAuto="0" spid="625" grpId="30"/>
      <p:bldP build="whole" bldLvl="1" animBg="1" rev="0" advAuto="0" spid="624" grpId="29"/>
      <p:bldP build="whole" bldLvl="1" animBg="1" rev="0" advAuto="0" spid="626" grpId="31"/>
      <p:bldP build="whole" bldLvl="1" animBg="1" rev="0" advAuto="0" spid="580" grpId="4"/>
      <p:bldP build="whole" bldLvl="1" animBg="1" rev="0" advAuto="0" spid="629" grpId="3"/>
      <p:bldP build="whole" bldLvl="1" animBg="1" rev="0" advAuto="0" spid="630" grpId="20"/>
      <p:bldP build="whole" bldLvl="1" animBg="1" rev="0" advAuto="0" spid="587" grpId="32"/>
      <p:bldP build="whole" bldLvl="1" animBg="1" rev="0" advAuto="0" spid="628" grpId="2"/>
      <p:bldP build="whole" bldLvl="1" animBg="1" rev="0" advAuto="0" spid="577" grpId="5"/>
      <p:bldP build="whole" bldLvl="1" animBg="1" rev="0" advAuto="0" spid="640" grpId="7"/>
      <p:bldP build="whole" bldLvl="1" animBg="1" rev="0" advAuto="0" spid="610" grpId="10"/>
      <p:bldP build="whole" bldLvl="1" animBg="1" rev="0" advAuto="0" spid="639" grpId="6"/>
      <p:bldP build="whole" bldLvl="1" animBg="1" rev="0" advAuto="0" spid="583" grpId="22"/>
      <p:bldP build="whole" bldLvl="1" animBg="1" rev="0" advAuto="0" spid="613" grpId="25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roup"/>
          <p:cNvGrpSpPr/>
          <p:nvPr/>
        </p:nvGrpSpPr>
        <p:grpSpPr>
          <a:xfrm>
            <a:off x="4994887" y="7869390"/>
            <a:ext cx="14427395" cy="2123982"/>
            <a:chOff x="0" y="0"/>
            <a:chExt cx="14427393" cy="2123981"/>
          </a:xfrm>
        </p:grpSpPr>
        <p:sp>
          <p:nvSpPr>
            <p:cNvPr id="643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646" name="Group"/>
            <p:cNvGrpSpPr/>
            <p:nvPr/>
          </p:nvGrpSpPr>
          <p:grpSpPr>
            <a:xfrm>
              <a:off x="213425" y="244943"/>
              <a:ext cx="13967375" cy="754735"/>
              <a:chOff x="0" y="0"/>
              <a:chExt cx="13967373" cy="754734"/>
            </a:xfrm>
          </p:grpSpPr>
          <p:sp>
            <p:nvSpPr>
              <p:cNvPr id="644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C9D5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45" name="foot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footnotes</a:t>
                </a:r>
              </a:p>
            </p:txBody>
          </p:sp>
        </p:grpSp>
        <p:grpSp>
          <p:nvGrpSpPr>
            <p:cNvPr id="649" name="Group"/>
            <p:cNvGrpSpPr/>
            <p:nvPr/>
          </p:nvGrpSpPr>
          <p:grpSpPr>
            <a:xfrm>
              <a:off x="213425" y="1138259"/>
              <a:ext cx="13967375" cy="754735"/>
              <a:chOff x="0" y="0"/>
              <a:chExt cx="13967373" cy="754734"/>
            </a:xfrm>
          </p:grpSpPr>
          <p:sp>
            <p:nvSpPr>
              <p:cNvPr id="647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F1E2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48" name="source 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source notes</a:t>
                </a:r>
              </a:p>
            </p:txBody>
          </p:sp>
        </p:grpSp>
      </p:grpSp>
      <p:grpSp>
        <p:nvGrpSpPr>
          <p:cNvPr id="656" name="Group"/>
          <p:cNvGrpSpPr/>
          <p:nvPr/>
        </p:nvGrpSpPr>
        <p:grpSpPr>
          <a:xfrm>
            <a:off x="4994887" y="1850712"/>
            <a:ext cx="14427395" cy="2123982"/>
            <a:chOff x="0" y="0"/>
            <a:chExt cx="14427393" cy="2123981"/>
          </a:xfrm>
        </p:grpSpPr>
        <p:sp>
          <p:nvSpPr>
            <p:cNvPr id="651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52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53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54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title</a:t>
              </a:r>
            </a:p>
          </p:txBody>
        </p:sp>
        <p:sp>
          <p:nvSpPr>
            <p:cNvPr id="655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subtitle</a:t>
              </a:r>
            </a:p>
          </p:txBody>
        </p:sp>
      </p:grpSp>
      <p:sp>
        <p:nvSpPr>
          <p:cNvPr id="657" name="Rectangle"/>
          <p:cNvSpPr/>
          <p:nvPr/>
        </p:nvSpPr>
        <p:spPr>
          <a:xfrm>
            <a:off x="4993628" y="3975455"/>
            <a:ext cx="3507023" cy="1546836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58" name="Rectangle"/>
          <p:cNvSpPr/>
          <p:nvPr/>
        </p:nvSpPr>
        <p:spPr>
          <a:xfrm>
            <a:off x="4994539" y="55230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59" name="Rectangle"/>
          <p:cNvSpPr/>
          <p:nvPr/>
        </p:nvSpPr>
        <p:spPr>
          <a:xfrm>
            <a:off x="5215865" y="5715999"/>
            <a:ext cx="3098437" cy="4043757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60" name="stub…"/>
          <p:cNvSpPr txBox="1"/>
          <p:nvPr/>
        </p:nvSpPr>
        <p:spPr>
          <a:xfrm>
            <a:off x="3145562" y="414943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661" name="stub"/>
          <p:cNvSpPr txBox="1"/>
          <p:nvPr/>
        </p:nvSpPr>
        <p:spPr>
          <a:xfrm>
            <a:off x="3145562" y="73822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stub</a:t>
            </a:r>
          </a:p>
        </p:txBody>
      </p:sp>
      <p:sp>
        <p:nvSpPr>
          <p:cNvPr id="662" name="row label"/>
          <p:cNvSpPr txBox="1"/>
          <p:nvPr/>
        </p:nvSpPr>
        <p:spPr>
          <a:xfrm>
            <a:off x="5349545" y="69547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663" name="row label"/>
          <p:cNvSpPr txBox="1"/>
          <p:nvPr/>
        </p:nvSpPr>
        <p:spPr>
          <a:xfrm>
            <a:off x="5351997" y="78659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664" name="Rectangle"/>
          <p:cNvSpPr/>
          <p:nvPr/>
        </p:nvSpPr>
        <p:spPr>
          <a:xfrm>
            <a:off x="5215865" y="4224502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65" name="stubhead label"/>
          <p:cNvSpPr txBox="1"/>
          <p:nvPr/>
        </p:nvSpPr>
        <p:spPr>
          <a:xfrm>
            <a:off x="5349768" y="4206582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stubhead label</a:t>
            </a:r>
          </a:p>
        </p:txBody>
      </p:sp>
      <p:sp>
        <p:nvSpPr>
          <p:cNvPr id="666" name="Rectangle"/>
          <p:cNvSpPr/>
          <p:nvPr/>
        </p:nvSpPr>
        <p:spPr>
          <a:xfrm>
            <a:off x="8499489" y="55230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67" name="Rectangle"/>
          <p:cNvSpPr/>
          <p:nvPr/>
        </p:nvSpPr>
        <p:spPr>
          <a:xfrm>
            <a:off x="8938706" y="86413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68" name="Rectangle"/>
          <p:cNvSpPr/>
          <p:nvPr/>
        </p:nvSpPr>
        <p:spPr>
          <a:xfrm>
            <a:off x="8938880" y="59171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69" name="Rectangle"/>
          <p:cNvSpPr/>
          <p:nvPr/>
        </p:nvSpPr>
        <p:spPr>
          <a:xfrm>
            <a:off x="8499489" y="3975455"/>
            <a:ext cx="10922793" cy="1546836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70" name="Rectangle"/>
          <p:cNvSpPr/>
          <p:nvPr/>
        </p:nvSpPr>
        <p:spPr>
          <a:xfrm>
            <a:off x="8746084" y="4224502"/>
            <a:ext cx="10429603" cy="1048742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71" name="Line"/>
          <p:cNvSpPr/>
          <p:nvPr/>
        </p:nvSpPr>
        <p:spPr>
          <a:xfrm flipV="1">
            <a:off x="8926541" y="4229390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72" name="Line"/>
          <p:cNvSpPr/>
          <p:nvPr/>
        </p:nvSpPr>
        <p:spPr>
          <a:xfrm flipV="1">
            <a:off x="12279654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73" name="Line"/>
          <p:cNvSpPr/>
          <p:nvPr/>
        </p:nvSpPr>
        <p:spPr>
          <a:xfrm flipV="1">
            <a:off x="15632767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74" name="Line"/>
          <p:cNvSpPr/>
          <p:nvPr/>
        </p:nvSpPr>
        <p:spPr>
          <a:xfrm flipV="1">
            <a:off x="18985880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75" name="Line"/>
          <p:cNvSpPr/>
          <p:nvPr/>
        </p:nvSpPr>
        <p:spPr>
          <a:xfrm>
            <a:off x="8915884" y="9560189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76" name="Line"/>
          <p:cNvSpPr/>
          <p:nvPr/>
        </p:nvSpPr>
        <p:spPr>
          <a:xfrm>
            <a:off x="8915884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77" name="Line"/>
          <p:cNvSpPr/>
          <p:nvPr/>
        </p:nvSpPr>
        <p:spPr>
          <a:xfrm>
            <a:off x="8915884" y="77378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78" name="Line"/>
          <p:cNvSpPr/>
          <p:nvPr/>
        </p:nvSpPr>
        <p:spPr>
          <a:xfrm>
            <a:off x="8915884" y="68267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79" name="Line"/>
          <p:cNvSpPr/>
          <p:nvPr/>
        </p:nvSpPr>
        <p:spPr>
          <a:xfrm>
            <a:off x="8915884" y="5910577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80" name="table body"/>
          <p:cNvSpPr txBox="1"/>
          <p:nvPr/>
        </p:nvSpPr>
        <p:spPr>
          <a:xfrm>
            <a:off x="19613681" y="73822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table body</a:t>
            </a:r>
          </a:p>
        </p:txBody>
      </p:sp>
      <p:sp>
        <p:nvSpPr>
          <p:cNvPr id="681" name="column labels"/>
          <p:cNvSpPr txBox="1"/>
          <p:nvPr/>
        </p:nvSpPr>
        <p:spPr>
          <a:xfrm>
            <a:off x="19613681" y="4393272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column labels</a:t>
            </a:r>
          </a:p>
        </p:txBody>
      </p:sp>
      <p:sp>
        <p:nvSpPr>
          <p:cNvPr id="682" name="cell"/>
          <p:cNvSpPr txBox="1"/>
          <p:nvPr/>
        </p:nvSpPr>
        <p:spPr>
          <a:xfrm>
            <a:off x="9665630" y="69584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683" name="cell"/>
          <p:cNvSpPr txBox="1"/>
          <p:nvPr/>
        </p:nvSpPr>
        <p:spPr>
          <a:xfrm>
            <a:off x="9665630" y="78696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684" name="cell"/>
          <p:cNvSpPr txBox="1"/>
          <p:nvPr/>
        </p:nvSpPr>
        <p:spPr>
          <a:xfrm>
            <a:off x="13023420" y="69547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685" name="cell"/>
          <p:cNvSpPr txBox="1"/>
          <p:nvPr/>
        </p:nvSpPr>
        <p:spPr>
          <a:xfrm>
            <a:off x="13023420" y="78659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686" name="cell"/>
          <p:cNvSpPr txBox="1"/>
          <p:nvPr/>
        </p:nvSpPr>
        <p:spPr>
          <a:xfrm>
            <a:off x="16367182" y="69547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687" name="cell"/>
          <p:cNvSpPr txBox="1"/>
          <p:nvPr/>
        </p:nvSpPr>
        <p:spPr>
          <a:xfrm>
            <a:off x="16367182" y="78659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688" name="column…"/>
          <p:cNvSpPr txBox="1"/>
          <p:nvPr/>
        </p:nvSpPr>
        <p:spPr>
          <a:xfrm>
            <a:off x="16371858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689" name="column…"/>
          <p:cNvSpPr txBox="1"/>
          <p:nvPr/>
        </p:nvSpPr>
        <p:spPr>
          <a:xfrm>
            <a:off x="13023420" y="42047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690" name="column…"/>
          <p:cNvSpPr txBox="1"/>
          <p:nvPr/>
        </p:nvSpPr>
        <p:spPr>
          <a:xfrm>
            <a:off x="9660956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691" name="Line"/>
          <p:cNvSpPr/>
          <p:nvPr/>
        </p:nvSpPr>
        <p:spPr>
          <a:xfrm>
            <a:off x="5215865" y="5910577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92" name="Line"/>
          <p:cNvSpPr/>
          <p:nvPr/>
        </p:nvSpPr>
        <p:spPr>
          <a:xfrm>
            <a:off x="5215865" y="68194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93" name="Line"/>
          <p:cNvSpPr/>
          <p:nvPr/>
        </p:nvSpPr>
        <p:spPr>
          <a:xfrm>
            <a:off x="5215865" y="77378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94" name="Line"/>
          <p:cNvSpPr/>
          <p:nvPr/>
        </p:nvSpPr>
        <p:spPr>
          <a:xfrm>
            <a:off x="5215865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95" name="Line"/>
          <p:cNvSpPr/>
          <p:nvPr/>
        </p:nvSpPr>
        <p:spPr>
          <a:xfrm>
            <a:off x="5215865" y="9560189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96" name="row group label"/>
          <p:cNvSpPr txBox="1"/>
          <p:nvPr/>
        </p:nvSpPr>
        <p:spPr>
          <a:xfrm>
            <a:off x="4952916" y="6043632"/>
            <a:ext cx="3588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44" sz="3600">
                <a:solidFill>
                  <a:srgbClr val="53585F"/>
                </a:solidFill>
              </a:defRPr>
            </a:lvl1pPr>
          </a:lstStyle>
          <a:p>
            <a:pPr/>
            <a:r>
              <a:t>row group label</a:t>
            </a:r>
          </a:p>
        </p:txBody>
      </p:sp>
      <p:sp>
        <p:nvSpPr>
          <p:cNvPr id="697" name="summary label"/>
          <p:cNvSpPr txBox="1"/>
          <p:nvPr/>
        </p:nvSpPr>
        <p:spPr>
          <a:xfrm>
            <a:off x="4970860" y="8776622"/>
            <a:ext cx="3588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44" sz="3600">
                <a:solidFill>
                  <a:srgbClr val="53585F"/>
                </a:solidFill>
              </a:defRPr>
            </a:lvl1pPr>
          </a:lstStyle>
          <a:p>
            <a:pPr/>
            <a:r>
              <a:t>summary label</a:t>
            </a:r>
          </a:p>
        </p:txBody>
      </p:sp>
      <p:sp>
        <p:nvSpPr>
          <p:cNvPr id="698" name="summary cell"/>
          <p:cNvSpPr txBox="1"/>
          <p:nvPr/>
        </p:nvSpPr>
        <p:spPr>
          <a:xfrm>
            <a:off x="8933819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699" name="summary cell"/>
          <p:cNvSpPr txBox="1"/>
          <p:nvPr/>
        </p:nvSpPr>
        <p:spPr>
          <a:xfrm>
            <a:off x="12284637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700" name="summary cell"/>
          <p:cNvSpPr txBox="1"/>
          <p:nvPr/>
        </p:nvSpPr>
        <p:spPr>
          <a:xfrm>
            <a:off x="15628401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701" name="table…"/>
          <p:cNvSpPr txBox="1"/>
          <p:nvPr/>
        </p:nvSpPr>
        <p:spPr>
          <a:xfrm>
            <a:off x="2849113" y="2313262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table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header</a:t>
            </a:r>
          </a:p>
        </p:txBody>
      </p:sp>
      <p:sp>
        <p:nvSpPr>
          <p:cNvPr id="702" name="The Structural Parts of a Table"/>
          <p:cNvSpPr txBox="1"/>
          <p:nvPr/>
        </p:nvSpPr>
        <p:spPr>
          <a:xfrm>
            <a:off x="7876222" y="774699"/>
            <a:ext cx="86315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Structural Parts of a Table</a:t>
            </a:r>
          </a:p>
        </p:txBody>
      </p:sp>
      <p:sp>
        <p:nvSpPr>
          <p:cNvPr id="703" name="A table header is a great place to add a title and a subtitle."/>
          <p:cNvSpPr txBox="1"/>
          <p:nvPr/>
        </p:nvSpPr>
        <p:spPr>
          <a:xfrm>
            <a:off x="3934266" y="10860964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 table header is a great place to add a title and a subtitle.</a:t>
            </a:r>
          </a:p>
        </p:txBody>
      </p:sp>
      <p:sp>
        <p:nvSpPr>
          <p:cNvPr id="704" name="row group"/>
          <p:cNvSpPr txBox="1"/>
          <p:nvPr/>
        </p:nvSpPr>
        <p:spPr>
          <a:xfrm>
            <a:off x="2101362" y="5493229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row group</a:t>
            </a:r>
          </a:p>
        </p:txBody>
      </p:sp>
      <p:sp>
        <p:nvSpPr>
          <p:cNvPr id="705" name="Line"/>
          <p:cNvSpPr/>
          <p:nvPr/>
        </p:nvSpPr>
        <p:spPr>
          <a:xfrm>
            <a:off x="4406731" y="5796863"/>
            <a:ext cx="947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diamond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roup"/>
          <p:cNvGrpSpPr/>
          <p:nvPr/>
        </p:nvGrpSpPr>
        <p:grpSpPr>
          <a:xfrm>
            <a:off x="4994887" y="9989254"/>
            <a:ext cx="14427395" cy="2123982"/>
            <a:chOff x="0" y="0"/>
            <a:chExt cx="14427393" cy="2123981"/>
          </a:xfrm>
        </p:grpSpPr>
        <p:sp>
          <p:nvSpPr>
            <p:cNvPr id="707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710" name="Group"/>
            <p:cNvGrpSpPr/>
            <p:nvPr/>
          </p:nvGrpSpPr>
          <p:grpSpPr>
            <a:xfrm>
              <a:off x="213425" y="244943"/>
              <a:ext cx="13967375" cy="754735"/>
              <a:chOff x="0" y="0"/>
              <a:chExt cx="13967373" cy="754734"/>
            </a:xfrm>
          </p:grpSpPr>
          <p:sp>
            <p:nvSpPr>
              <p:cNvPr id="708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C9D5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709" name="foot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footnotes</a:t>
                </a:r>
              </a:p>
            </p:txBody>
          </p:sp>
        </p:grpSp>
        <p:grpSp>
          <p:nvGrpSpPr>
            <p:cNvPr id="713" name="Group"/>
            <p:cNvGrpSpPr/>
            <p:nvPr/>
          </p:nvGrpSpPr>
          <p:grpSpPr>
            <a:xfrm>
              <a:off x="213425" y="1138259"/>
              <a:ext cx="13967375" cy="754735"/>
              <a:chOff x="0" y="0"/>
              <a:chExt cx="13967373" cy="754734"/>
            </a:xfrm>
          </p:grpSpPr>
          <p:sp>
            <p:nvSpPr>
              <p:cNvPr id="711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F1E2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712" name="source 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source notes</a:t>
                </a:r>
              </a:p>
            </p:txBody>
          </p:sp>
        </p:grpSp>
      </p:grpSp>
      <p:grpSp>
        <p:nvGrpSpPr>
          <p:cNvPr id="720" name="Group"/>
          <p:cNvGrpSpPr/>
          <p:nvPr/>
        </p:nvGrpSpPr>
        <p:grpSpPr>
          <a:xfrm>
            <a:off x="4994887" y="1850712"/>
            <a:ext cx="14427395" cy="2123982"/>
            <a:chOff x="0" y="0"/>
            <a:chExt cx="14427393" cy="2123981"/>
          </a:xfrm>
        </p:grpSpPr>
        <p:sp>
          <p:nvSpPr>
            <p:cNvPr id="715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16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17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18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title</a:t>
              </a:r>
            </a:p>
          </p:txBody>
        </p:sp>
        <p:sp>
          <p:nvSpPr>
            <p:cNvPr id="719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subtitle</a:t>
              </a:r>
            </a:p>
          </p:txBody>
        </p:sp>
      </p:grpSp>
      <p:sp>
        <p:nvSpPr>
          <p:cNvPr id="721" name="Rectangle"/>
          <p:cNvSpPr/>
          <p:nvPr/>
        </p:nvSpPr>
        <p:spPr>
          <a:xfrm>
            <a:off x="4993628" y="3975455"/>
            <a:ext cx="3507023" cy="1546836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22" name="Rectangle"/>
          <p:cNvSpPr/>
          <p:nvPr/>
        </p:nvSpPr>
        <p:spPr>
          <a:xfrm>
            <a:off x="4994539" y="55230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23" name="Rectangle"/>
          <p:cNvSpPr/>
          <p:nvPr/>
        </p:nvSpPr>
        <p:spPr>
          <a:xfrm>
            <a:off x="5215865" y="5715999"/>
            <a:ext cx="3098437" cy="4043757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24" name="stub…"/>
          <p:cNvSpPr txBox="1"/>
          <p:nvPr/>
        </p:nvSpPr>
        <p:spPr>
          <a:xfrm>
            <a:off x="3145562" y="414943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725" name="stub"/>
          <p:cNvSpPr txBox="1"/>
          <p:nvPr/>
        </p:nvSpPr>
        <p:spPr>
          <a:xfrm>
            <a:off x="3145562" y="73822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stub</a:t>
            </a:r>
          </a:p>
        </p:txBody>
      </p:sp>
      <p:sp>
        <p:nvSpPr>
          <p:cNvPr id="726" name="row label"/>
          <p:cNvSpPr txBox="1"/>
          <p:nvPr/>
        </p:nvSpPr>
        <p:spPr>
          <a:xfrm>
            <a:off x="5349545" y="69547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727" name="row label"/>
          <p:cNvSpPr txBox="1"/>
          <p:nvPr/>
        </p:nvSpPr>
        <p:spPr>
          <a:xfrm>
            <a:off x="5351997" y="78659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728" name="Rectangle"/>
          <p:cNvSpPr/>
          <p:nvPr/>
        </p:nvSpPr>
        <p:spPr>
          <a:xfrm>
            <a:off x="5215865" y="4224502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29" name="stubhead label"/>
          <p:cNvSpPr txBox="1"/>
          <p:nvPr/>
        </p:nvSpPr>
        <p:spPr>
          <a:xfrm>
            <a:off x="5349768" y="4206582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stubhead label</a:t>
            </a:r>
          </a:p>
        </p:txBody>
      </p:sp>
      <p:sp>
        <p:nvSpPr>
          <p:cNvPr id="730" name="Rectangle"/>
          <p:cNvSpPr/>
          <p:nvPr/>
        </p:nvSpPr>
        <p:spPr>
          <a:xfrm>
            <a:off x="8499489" y="55230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31" name="Rectangle"/>
          <p:cNvSpPr/>
          <p:nvPr/>
        </p:nvSpPr>
        <p:spPr>
          <a:xfrm>
            <a:off x="8938706" y="86413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32" name="Rectangle"/>
          <p:cNvSpPr/>
          <p:nvPr/>
        </p:nvSpPr>
        <p:spPr>
          <a:xfrm>
            <a:off x="8938880" y="59171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33" name="Rectangle"/>
          <p:cNvSpPr/>
          <p:nvPr/>
        </p:nvSpPr>
        <p:spPr>
          <a:xfrm>
            <a:off x="8499489" y="3975455"/>
            <a:ext cx="10922793" cy="1546836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34" name="Rectangle"/>
          <p:cNvSpPr/>
          <p:nvPr/>
        </p:nvSpPr>
        <p:spPr>
          <a:xfrm>
            <a:off x="8746084" y="4224502"/>
            <a:ext cx="10429603" cy="1048742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35" name="Line"/>
          <p:cNvSpPr/>
          <p:nvPr/>
        </p:nvSpPr>
        <p:spPr>
          <a:xfrm flipV="1">
            <a:off x="8926541" y="4229390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36" name="Line"/>
          <p:cNvSpPr/>
          <p:nvPr/>
        </p:nvSpPr>
        <p:spPr>
          <a:xfrm flipV="1">
            <a:off x="12279654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37" name="Line"/>
          <p:cNvSpPr/>
          <p:nvPr/>
        </p:nvSpPr>
        <p:spPr>
          <a:xfrm flipV="1">
            <a:off x="15632767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38" name="Line"/>
          <p:cNvSpPr/>
          <p:nvPr/>
        </p:nvSpPr>
        <p:spPr>
          <a:xfrm flipV="1">
            <a:off x="18985880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39" name="Line"/>
          <p:cNvSpPr/>
          <p:nvPr/>
        </p:nvSpPr>
        <p:spPr>
          <a:xfrm>
            <a:off x="8915884" y="9560189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40" name="Line"/>
          <p:cNvSpPr/>
          <p:nvPr/>
        </p:nvSpPr>
        <p:spPr>
          <a:xfrm>
            <a:off x="8915884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41" name="Line"/>
          <p:cNvSpPr/>
          <p:nvPr/>
        </p:nvSpPr>
        <p:spPr>
          <a:xfrm>
            <a:off x="8915884" y="77378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42" name="Line"/>
          <p:cNvSpPr/>
          <p:nvPr/>
        </p:nvSpPr>
        <p:spPr>
          <a:xfrm>
            <a:off x="8915884" y="68267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43" name="Line"/>
          <p:cNvSpPr/>
          <p:nvPr/>
        </p:nvSpPr>
        <p:spPr>
          <a:xfrm>
            <a:off x="8915884" y="5910577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44" name="table body"/>
          <p:cNvSpPr txBox="1"/>
          <p:nvPr/>
        </p:nvSpPr>
        <p:spPr>
          <a:xfrm>
            <a:off x="19613681" y="73822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table body</a:t>
            </a:r>
          </a:p>
        </p:txBody>
      </p:sp>
      <p:sp>
        <p:nvSpPr>
          <p:cNvPr id="745" name="column labels"/>
          <p:cNvSpPr txBox="1"/>
          <p:nvPr/>
        </p:nvSpPr>
        <p:spPr>
          <a:xfrm>
            <a:off x="19613681" y="4393272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column labels</a:t>
            </a:r>
          </a:p>
        </p:txBody>
      </p:sp>
      <p:sp>
        <p:nvSpPr>
          <p:cNvPr id="746" name="cell"/>
          <p:cNvSpPr txBox="1"/>
          <p:nvPr/>
        </p:nvSpPr>
        <p:spPr>
          <a:xfrm>
            <a:off x="9665630" y="69584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47" name="cell"/>
          <p:cNvSpPr txBox="1"/>
          <p:nvPr/>
        </p:nvSpPr>
        <p:spPr>
          <a:xfrm>
            <a:off x="9665630" y="78696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48" name="cell"/>
          <p:cNvSpPr txBox="1"/>
          <p:nvPr/>
        </p:nvSpPr>
        <p:spPr>
          <a:xfrm>
            <a:off x="13023420" y="69547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49" name="cell"/>
          <p:cNvSpPr txBox="1"/>
          <p:nvPr/>
        </p:nvSpPr>
        <p:spPr>
          <a:xfrm>
            <a:off x="13023420" y="78659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50" name="cell"/>
          <p:cNvSpPr txBox="1"/>
          <p:nvPr/>
        </p:nvSpPr>
        <p:spPr>
          <a:xfrm>
            <a:off x="16367182" y="69547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51" name="cell"/>
          <p:cNvSpPr txBox="1"/>
          <p:nvPr/>
        </p:nvSpPr>
        <p:spPr>
          <a:xfrm>
            <a:off x="16367182" y="78659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752" name="column…"/>
          <p:cNvSpPr txBox="1"/>
          <p:nvPr/>
        </p:nvSpPr>
        <p:spPr>
          <a:xfrm>
            <a:off x="16371858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753" name="column…"/>
          <p:cNvSpPr txBox="1"/>
          <p:nvPr/>
        </p:nvSpPr>
        <p:spPr>
          <a:xfrm>
            <a:off x="13023420" y="42047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754" name="column…"/>
          <p:cNvSpPr txBox="1"/>
          <p:nvPr/>
        </p:nvSpPr>
        <p:spPr>
          <a:xfrm>
            <a:off x="9660956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755" name="Line"/>
          <p:cNvSpPr/>
          <p:nvPr/>
        </p:nvSpPr>
        <p:spPr>
          <a:xfrm>
            <a:off x="5215865" y="5910577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56" name="Line"/>
          <p:cNvSpPr/>
          <p:nvPr/>
        </p:nvSpPr>
        <p:spPr>
          <a:xfrm>
            <a:off x="5215865" y="68194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57" name="Line"/>
          <p:cNvSpPr/>
          <p:nvPr/>
        </p:nvSpPr>
        <p:spPr>
          <a:xfrm>
            <a:off x="5215865" y="77378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58" name="Line"/>
          <p:cNvSpPr/>
          <p:nvPr/>
        </p:nvSpPr>
        <p:spPr>
          <a:xfrm>
            <a:off x="5215865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59" name="Line"/>
          <p:cNvSpPr/>
          <p:nvPr/>
        </p:nvSpPr>
        <p:spPr>
          <a:xfrm>
            <a:off x="5215865" y="9560189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60" name="row group label"/>
          <p:cNvSpPr txBox="1"/>
          <p:nvPr/>
        </p:nvSpPr>
        <p:spPr>
          <a:xfrm>
            <a:off x="4952916" y="6043632"/>
            <a:ext cx="3588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44" sz="3600">
                <a:solidFill>
                  <a:srgbClr val="53585F"/>
                </a:solidFill>
              </a:defRPr>
            </a:lvl1pPr>
          </a:lstStyle>
          <a:p>
            <a:pPr/>
            <a:r>
              <a:t>row group label</a:t>
            </a:r>
          </a:p>
        </p:txBody>
      </p:sp>
      <p:sp>
        <p:nvSpPr>
          <p:cNvPr id="761" name="summary label"/>
          <p:cNvSpPr txBox="1"/>
          <p:nvPr/>
        </p:nvSpPr>
        <p:spPr>
          <a:xfrm>
            <a:off x="4970860" y="8776622"/>
            <a:ext cx="3588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44" sz="3600">
                <a:solidFill>
                  <a:srgbClr val="53585F"/>
                </a:solidFill>
              </a:defRPr>
            </a:lvl1pPr>
          </a:lstStyle>
          <a:p>
            <a:pPr/>
            <a:r>
              <a:t>summary label</a:t>
            </a:r>
          </a:p>
        </p:txBody>
      </p:sp>
      <p:sp>
        <p:nvSpPr>
          <p:cNvPr id="762" name="summary cell"/>
          <p:cNvSpPr txBox="1"/>
          <p:nvPr/>
        </p:nvSpPr>
        <p:spPr>
          <a:xfrm>
            <a:off x="8933819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763" name="summary cell"/>
          <p:cNvSpPr txBox="1"/>
          <p:nvPr/>
        </p:nvSpPr>
        <p:spPr>
          <a:xfrm>
            <a:off x="12284637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764" name="summary cell"/>
          <p:cNvSpPr txBox="1"/>
          <p:nvPr/>
        </p:nvSpPr>
        <p:spPr>
          <a:xfrm>
            <a:off x="15628401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765" name="table…"/>
          <p:cNvSpPr txBox="1"/>
          <p:nvPr/>
        </p:nvSpPr>
        <p:spPr>
          <a:xfrm>
            <a:off x="2849113" y="2313262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table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header</a:t>
            </a:r>
          </a:p>
        </p:txBody>
      </p:sp>
      <p:sp>
        <p:nvSpPr>
          <p:cNvPr id="766" name="table…"/>
          <p:cNvSpPr txBox="1"/>
          <p:nvPr/>
        </p:nvSpPr>
        <p:spPr>
          <a:xfrm>
            <a:off x="19605921" y="10451804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table</a:t>
            </a:r>
          </a:p>
          <a:p>
            <a:pPr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footer</a:t>
            </a:r>
          </a:p>
        </p:txBody>
      </p:sp>
      <p:sp>
        <p:nvSpPr>
          <p:cNvPr id="767" name="The Structural Parts of a Table"/>
          <p:cNvSpPr txBox="1"/>
          <p:nvPr/>
        </p:nvSpPr>
        <p:spPr>
          <a:xfrm>
            <a:off x="7876222" y="774699"/>
            <a:ext cx="86315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Structural Parts of a Table</a:t>
            </a:r>
          </a:p>
        </p:txBody>
      </p:sp>
      <p:sp>
        <p:nvSpPr>
          <p:cNvPr id="768" name="Footnotes and source notes serve as useful annotations."/>
          <p:cNvSpPr txBox="1"/>
          <p:nvPr/>
        </p:nvSpPr>
        <p:spPr>
          <a:xfrm>
            <a:off x="3934266" y="12343324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Footnotes and source notes serve as useful annotations.</a:t>
            </a:r>
          </a:p>
        </p:txBody>
      </p:sp>
      <p:sp>
        <p:nvSpPr>
          <p:cNvPr id="769" name="row group"/>
          <p:cNvSpPr txBox="1"/>
          <p:nvPr/>
        </p:nvSpPr>
        <p:spPr>
          <a:xfrm>
            <a:off x="2101362" y="5493229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row group</a:t>
            </a:r>
          </a:p>
        </p:txBody>
      </p:sp>
      <p:sp>
        <p:nvSpPr>
          <p:cNvPr id="770" name="Line"/>
          <p:cNvSpPr/>
          <p:nvPr/>
        </p:nvSpPr>
        <p:spPr>
          <a:xfrm>
            <a:off x="4406731" y="5796863"/>
            <a:ext cx="947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diamond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roup"/>
          <p:cNvGrpSpPr/>
          <p:nvPr/>
        </p:nvGrpSpPr>
        <p:grpSpPr>
          <a:xfrm>
            <a:off x="4994887" y="10991454"/>
            <a:ext cx="14427395" cy="2123982"/>
            <a:chOff x="0" y="0"/>
            <a:chExt cx="14427393" cy="2123981"/>
          </a:xfrm>
        </p:grpSpPr>
        <p:sp>
          <p:nvSpPr>
            <p:cNvPr id="772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775" name="Group"/>
            <p:cNvGrpSpPr/>
            <p:nvPr/>
          </p:nvGrpSpPr>
          <p:grpSpPr>
            <a:xfrm>
              <a:off x="213425" y="244943"/>
              <a:ext cx="13967375" cy="754735"/>
              <a:chOff x="0" y="0"/>
              <a:chExt cx="13967373" cy="754734"/>
            </a:xfrm>
          </p:grpSpPr>
          <p:sp>
            <p:nvSpPr>
              <p:cNvPr id="773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C9D5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774" name="foot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footnotes</a:t>
                </a:r>
              </a:p>
            </p:txBody>
          </p:sp>
        </p:grpSp>
        <p:grpSp>
          <p:nvGrpSpPr>
            <p:cNvPr id="778" name="Group"/>
            <p:cNvGrpSpPr/>
            <p:nvPr/>
          </p:nvGrpSpPr>
          <p:grpSpPr>
            <a:xfrm>
              <a:off x="213425" y="1138259"/>
              <a:ext cx="13967375" cy="754735"/>
              <a:chOff x="0" y="0"/>
              <a:chExt cx="13967373" cy="754734"/>
            </a:xfrm>
          </p:grpSpPr>
          <p:sp>
            <p:nvSpPr>
              <p:cNvPr id="776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F1E2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777" name="source 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source notes</a:t>
                </a:r>
              </a:p>
            </p:txBody>
          </p:sp>
        </p:grpSp>
      </p:grpSp>
      <p:grpSp>
        <p:nvGrpSpPr>
          <p:cNvPr id="785" name="Group"/>
          <p:cNvGrpSpPr/>
          <p:nvPr/>
        </p:nvGrpSpPr>
        <p:grpSpPr>
          <a:xfrm>
            <a:off x="-5922754" y="1850712"/>
            <a:ext cx="14427395" cy="2123982"/>
            <a:chOff x="0" y="0"/>
            <a:chExt cx="14427393" cy="2123981"/>
          </a:xfrm>
        </p:grpSpPr>
        <p:sp>
          <p:nvSpPr>
            <p:cNvPr id="780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81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82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83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title</a:t>
              </a:r>
            </a:p>
          </p:txBody>
        </p:sp>
        <p:sp>
          <p:nvSpPr>
            <p:cNvPr id="784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subtitle</a:t>
              </a:r>
            </a:p>
          </p:txBody>
        </p:sp>
      </p:grpSp>
      <p:sp>
        <p:nvSpPr>
          <p:cNvPr id="786" name="Rectangle"/>
          <p:cNvSpPr/>
          <p:nvPr/>
        </p:nvSpPr>
        <p:spPr>
          <a:xfrm>
            <a:off x="4993628" y="3975455"/>
            <a:ext cx="3507023" cy="2555534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87" name="Rectangle"/>
          <p:cNvSpPr/>
          <p:nvPr/>
        </p:nvSpPr>
        <p:spPr>
          <a:xfrm>
            <a:off x="4994539" y="65252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88" name="Rectangle"/>
          <p:cNvSpPr/>
          <p:nvPr/>
        </p:nvSpPr>
        <p:spPr>
          <a:xfrm>
            <a:off x="5215865" y="6718199"/>
            <a:ext cx="3098437" cy="4043756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89" name="stub…"/>
          <p:cNvSpPr txBox="1"/>
          <p:nvPr/>
        </p:nvSpPr>
        <p:spPr>
          <a:xfrm>
            <a:off x="3145562" y="465378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790" name="stub"/>
          <p:cNvSpPr txBox="1"/>
          <p:nvPr/>
        </p:nvSpPr>
        <p:spPr>
          <a:xfrm>
            <a:off x="3145562" y="83844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stub</a:t>
            </a:r>
          </a:p>
        </p:txBody>
      </p:sp>
      <p:sp>
        <p:nvSpPr>
          <p:cNvPr id="791" name="row label"/>
          <p:cNvSpPr txBox="1"/>
          <p:nvPr/>
        </p:nvSpPr>
        <p:spPr>
          <a:xfrm>
            <a:off x="5349545" y="79569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792" name="row label"/>
          <p:cNvSpPr txBox="1"/>
          <p:nvPr/>
        </p:nvSpPr>
        <p:spPr>
          <a:xfrm>
            <a:off x="5351997" y="88681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793" name="Rectangle"/>
          <p:cNvSpPr/>
          <p:nvPr/>
        </p:nvSpPr>
        <p:spPr>
          <a:xfrm>
            <a:off x="5215865" y="5200601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94" name="stubhead label"/>
          <p:cNvSpPr txBox="1"/>
          <p:nvPr/>
        </p:nvSpPr>
        <p:spPr>
          <a:xfrm>
            <a:off x="5349768" y="5182681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stubhead label</a:t>
            </a:r>
          </a:p>
        </p:txBody>
      </p:sp>
      <p:sp>
        <p:nvSpPr>
          <p:cNvPr id="795" name="Rectangle"/>
          <p:cNvSpPr/>
          <p:nvPr/>
        </p:nvSpPr>
        <p:spPr>
          <a:xfrm>
            <a:off x="8499489" y="65252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96" name="Rectangle"/>
          <p:cNvSpPr/>
          <p:nvPr/>
        </p:nvSpPr>
        <p:spPr>
          <a:xfrm>
            <a:off x="8938706" y="96435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97" name="Rectangle"/>
          <p:cNvSpPr/>
          <p:nvPr/>
        </p:nvSpPr>
        <p:spPr>
          <a:xfrm>
            <a:off x="8938880" y="69193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98" name="Rectangle"/>
          <p:cNvSpPr/>
          <p:nvPr/>
        </p:nvSpPr>
        <p:spPr>
          <a:xfrm>
            <a:off x="8499489" y="3975455"/>
            <a:ext cx="10922793" cy="2555534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99" name="Rectangle"/>
          <p:cNvSpPr/>
          <p:nvPr/>
        </p:nvSpPr>
        <p:spPr>
          <a:xfrm>
            <a:off x="8746084" y="4224502"/>
            <a:ext cx="10429603" cy="2057441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00" name="Line"/>
          <p:cNvSpPr/>
          <p:nvPr/>
        </p:nvSpPr>
        <p:spPr>
          <a:xfrm flipV="1">
            <a:off x="8926541" y="5477287"/>
            <a:ext cx="1" cy="5084636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01" name="Line"/>
          <p:cNvSpPr/>
          <p:nvPr/>
        </p:nvSpPr>
        <p:spPr>
          <a:xfrm flipV="1">
            <a:off x="12279653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02" name="Line"/>
          <p:cNvSpPr/>
          <p:nvPr/>
        </p:nvSpPr>
        <p:spPr>
          <a:xfrm flipV="1">
            <a:off x="15632767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03" name="Line"/>
          <p:cNvSpPr/>
          <p:nvPr/>
        </p:nvSpPr>
        <p:spPr>
          <a:xfrm flipV="1">
            <a:off x="18985880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04" name="Line"/>
          <p:cNvSpPr/>
          <p:nvPr/>
        </p:nvSpPr>
        <p:spPr>
          <a:xfrm>
            <a:off x="8915884" y="10562389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05" name="Line"/>
          <p:cNvSpPr/>
          <p:nvPr/>
        </p:nvSpPr>
        <p:spPr>
          <a:xfrm>
            <a:off x="8915884" y="96512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06" name="Line"/>
          <p:cNvSpPr/>
          <p:nvPr/>
        </p:nvSpPr>
        <p:spPr>
          <a:xfrm>
            <a:off x="8915884" y="87400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07" name="Line"/>
          <p:cNvSpPr/>
          <p:nvPr/>
        </p:nvSpPr>
        <p:spPr>
          <a:xfrm>
            <a:off x="8915884" y="78289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08" name="Line"/>
          <p:cNvSpPr/>
          <p:nvPr/>
        </p:nvSpPr>
        <p:spPr>
          <a:xfrm>
            <a:off x="8915884" y="6912777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09" name="table body"/>
          <p:cNvSpPr txBox="1"/>
          <p:nvPr/>
        </p:nvSpPr>
        <p:spPr>
          <a:xfrm>
            <a:off x="19613681" y="83844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table body</a:t>
            </a:r>
          </a:p>
        </p:txBody>
      </p:sp>
      <p:sp>
        <p:nvSpPr>
          <p:cNvPr id="810" name="column labels"/>
          <p:cNvSpPr txBox="1"/>
          <p:nvPr/>
        </p:nvSpPr>
        <p:spPr>
          <a:xfrm>
            <a:off x="19613681" y="5369371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column labels</a:t>
            </a:r>
          </a:p>
        </p:txBody>
      </p:sp>
      <p:sp>
        <p:nvSpPr>
          <p:cNvPr id="811" name="cell"/>
          <p:cNvSpPr txBox="1"/>
          <p:nvPr/>
        </p:nvSpPr>
        <p:spPr>
          <a:xfrm>
            <a:off x="9665630" y="79606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812" name="cell"/>
          <p:cNvSpPr txBox="1"/>
          <p:nvPr/>
        </p:nvSpPr>
        <p:spPr>
          <a:xfrm>
            <a:off x="9665630" y="88718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813" name="cell"/>
          <p:cNvSpPr txBox="1"/>
          <p:nvPr/>
        </p:nvSpPr>
        <p:spPr>
          <a:xfrm>
            <a:off x="13023420" y="79569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814" name="cell"/>
          <p:cNvSpPr txBox="1"/>
          <p:nvPr/>
        </p:nvSpPr>
        <p:spPr>
          <a:xfrm>
            <a:off x="13023420" y="88681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815" name="cell"/>
          <p:cNvSpPr txBox="1"/>
          <p:nvPr/>
        </p:nvSpPr>
        <p:spPr>
          <a:xfrm>
            <a:off x="16367182" y="79569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816" name="cell"/>
          <p:cNvSpPr txBox="1"/>
          <p:nvPr/>
        </p:nvSpPr>
        <p:spPr>
          <a:xfrm>
            <a:off x="16367182" y="88681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817" name="column…"/>
          <p:cNvSpPr txBox="1"/>
          <p:nvPr/>
        </p:nvSpPr>
        <p:spPr>
          <a:xfrm>
            <a:off x="16371858" y="51826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818" name="column…"/>
          <p:cNvSpPr txBox="1"/>
          <p:nvPr/>
        </p:nvSpPr>
        <p:spPr>
          <a:xfrm>
            <a:off x="13023420" y="51826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819" name="column…"/>
          <p:cNvSpPr txBox="1"/>
          <p:nvPr/>
        </p:nvSpPr>
        <p:spPr>
          <a:xfrm>
            <a:off x="9660956" y="51826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820" name="Line"/>
          <p:cNvSpPr/>
          <p:nvPr/>
        </p:nvSpPr>
        <p:spPr>
          <a:xfrm>
            <a:off x="5215865" y="6912777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21" name="Line"/>
          <p:cNvSpPr/>
          <p:nvPr/>
        </p:nvSpPr>
        <p:spPr>
          <a:xfrm>
            <a:off x="5215865" y="78216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22" name="Line"/>
          <p:cNvSpPr/>
          <p:nvPr/>
        </p:nvSpPr>
        <p:spPr>
          <a:xfrm>
            <a:off x="5215865" y="87400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23" name="Line"/>
          <p:cNvSpPr/>
          <p:nvPr/>
        </p:nvSpPr>
        <p:spPr>
          <a:xfrm>
            <a:off x="5215865" y="96512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24" name="Line"/>
          <p:cNvSpPr/>
          <p:nvPr/>
        </p:nvSpPr>
        <p:spPr>
          <a:xfrm>
            <a:off x="5215865" y="10562389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25" name="row group label"/>
          <p:cNvSpPr txBox="1"/>
          <p:nvPr/>
        </p:nvSpPr>
        <p:spPr>
          <a:xfrm>
            <a:off x="4952916" y="7045832"/>
            <a:ext cx="3588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44" sz="3600">
                <a:solidFill>
                  <a:srgbClr val="53585F"/>
                </a:solidFill>
              </a:defRPr>
            </a:lvl1pPr>
          </a:lstStyle>
          <a:p>
            <a:pPr/>
            <a:r>
              <a:t>row group label</a:t>
            </a:r>
          </a:p>
        </p:txBody>
      </p:sp>
      <p:sp>
        <p:nvSpPr>
          <p:cNvPr id="826" name="summary label"/>
          <p:cNvSpPr txBox="1"/>
          <p:nvPr/>
        </p:nvSpPr>
        <p:spPr>
          <a:xfrm>
            <a:off x="4970860" y="9778822"/>
            <a:ext cx="3588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44" sz="3600">
                <a:solidFill>
                  <a:srgbClr val="53585F"/>
                </a:solidFill>
              </a:defRPr>
            </a:lvl1pPr>
          </a:lstStyle>
          <a:p>
            <a:pPr/>
            <a:r>
              <a:t>summary label</a:t>
            </a:r>
          </a:p>
        </p:txBody>
      </p:sp>
      <p:sp>
        <p:nvSpPr>
          <p:cNvPr id="827" name="summary cell"/>
          <p:cNvSpPr txBox="1"/>
          <p:nvPr/>
        </p:nvSpPr>
        <p:spPr>
          <a:xfrm>
            <a:off x="8933819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828" name="summary cell"/>
          <p:cNvSpPr txBox="1"/>
          <p:nvPr/>
        </p:nvSpPr>
        <p:spPr>
          <a:xfrm>
            <a:off x="12284637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829" name="summary cell"/>
          <p:cNvSpPr txBox="1"/>
          <p:nvPr/>
        </p:nvSpPr>
        <p:spPr>
          <a:xfrm>
            <a:off x="15628401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830" name="table…"/>
          <p:cNvSpPr txBox="1"/>
          <p:nvPr/>
        </p:nvSpPr>
        <p:spPr>
          <a:xfrm>
            <a:off x="-8068528" y="2313262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table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header</a:t>
            </a:r>
          </a:p>
        </p:txBody>
      </p:sp>
      <p:sp>
        <p:nvSpPr>
          <p:cNvPr id="831" name="table…"/>
          <p:cNvSpPr txBox="1"/>
          <p:nvPr/>
        </p:nvSpPr>
        <p:spPr>
          <a:xfrm>
            <a:off x="19605921" y="11454004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table</a:t>
            </a:r>
          </a:p>
          <a:p>
            <a:pPr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footer</a:t>
            </a:r>
          </a:p>
        </p:txBody>
      </p:sp>
      <p:sp>
        <p:nvSpPr>
          <p:cNvPr id="832" name="The Structural Parts of a Table"/>
          <p:cNvSpPr txBox="1"/>
          <p:nvPr/>
        </p:nvSpPr>
        <p:spPr>
          <a:xfrm>
            <a:off x="7876222" y="774699"/>
            <a:ext cx="86315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Structural Parts of a Table</a:t>
            </a:r>
          </a:p>
        </p:txBody>
      </p:sp>
      <p:sp>
        <p:nvSpPr>
          <p:cNvPr id="833" name="Line"/>
          <p:cNvSpPr/>
          <p:nvPr/>
        </p:nvSpPr>
        <p:spPr>
          <a:xfrm>
            <a:off x="9040243" y="5204082"/>
            <a:ext cx="647882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34" name="spanner column labels"/>
          <p:cNvSpPr txBox="1"/>
          <p:nvPr/>
        </p:nvSpPr>
        <p:spPr>
          <a:xfrm>
            <a:off x="19873348" y="4463831"/>
            <a:ext cx="359427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700">
                <a:solidFill>
                  <a:srgbClr val="53585F"/>
                </a:solidFill>
              </a:defRPr>
            </a:lvl1pPr>
          </a:lstStyle>
          <a:p>
            <a:pPr/>
            <a:r>
              <a:t>spanner column labels</a:t>
            </a:r>
          </a:p>
        </p:txBody>
      </p:sp>
      <p:sp>
        <p:nvSpPr>
          <p:cNvPr id="835" name="Rectangle"/>
          <p:cNvSpPr/>
          <p:nvPr/>
        </p:nvSpPr>
        <p:spPr>
          <a:xfrm>
            <a:off x="9021109" y="4309013"/>
            <a:ext cx="9879553" cy="775211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36" name="spanner column label"/>
          <p:cNvSpPr txBox="1"/>
          <p:nvPr/>
        </p:nvSpPr>
        <p:spPr>
          <a:xfrm>
            <a:off x="8896965" y="4393981"/>
            <a:ext cx="67500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spanner column label</a:t>
            </a:r>
          </a:p>
        </p:txBody>
      </p:sp>
      <p:sp>
        <p:nvSpPr>
          <p:cNvPr id="837" name="Line"/>
          <p:cNvSpPr/>
          <p:nvPr/>
        </p:nvSpPr>
        <p:spPr>
          <a:xfrm>
            <a:off x="18800986" y="4724566"/>
            <a:ext cx="1047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diamond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38" name="Spanner column labels can be used to group columns together."/>
          <p:cNvSpPr txBox="1"/>
          <p:nvPr/>
        </p:nvSpPr>
        <p:spPr>
          <a:xfrm>
            <a:off x="8974641" y="2249756"/>
            <a:ext cx="8892460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Spanner column labels can be used to group columns together.</a:t>
            </a:r>
          </a:p>
        </p:txBody>
      </p:sp>
      <p:sp>
        <p:nvSpPr>
          <p:cNvPr id="839" name="row group"/>
          <p:cNvSpPr txBox="1"/>
          <p:nvPr/>
        </p:nvSpPr>
        <p:spPr>
          <a:xfrm>
            <a:off x="2101362" y="6490859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row group</a:t>
            </a:r>
          </a:p>
        </p:txBody>
      </p:sp>
      <p:sp>
        <p:nvSpPr>
          <p:cNvPr id="840" name="Line"/>
          <p:cNvSpPr/>
          <p:nvPr/>
        </p:nvSpPr>
        <p:spPr>
          <a:xfrm>
            <a:off x="4406731" y="6794493"/>
            <a:ext cx="947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diamond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4" grpId="1"/>
      <p:bldP build="whole" bldLvl="1" animBg="1" rev="0" advAuto="0" spid="837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" name="Group"/>
          <p:cNvGrpSpPr/>
          <p:nvPr/>
        </p:nvGrpSpPr>
        <p:grpSpPr>
          <a:xfrm>
            <a:off x="4994887" y="10991454"/>
            <a:ext cx="14427395" cy="2123982"/>
            <a:chOff x="0" y="0"/>
            <a:chExt cx="14427393" cy="2123981"/>
          </a:xfrm>
        </p:grpSpPr>
        <p:sp>
          <p:nvSpPr>
            <p:cNvPr id="842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845" name="Group"/>
            <p:cNvGrpSpPr/>
            <p:nvPr/>
          </p:nvGrpSpPr>
          <p:grpSpPr>
            <a:xfrm>
              <a:off x="213425" y="244943"/>
              <a:ext cx="13967375" cy="754735"/>
              <a:chOff x="0" y="0"/>
              <a:chExt cx="13967373" cy="754734"/>
            </a:xfrm>
          </p:grpSpPr>
          <p:sp>
            <p:nvSpPr>
              <p:cNvPr id="843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C9D5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844" name="foot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footnotes</a:t>
                </a:r>
              </a:p>
            </p:txBody>
          </p:sp>
        </p:grpSp>
        <p:grpSp>
          <p:nvGrpSpPr>
            <p:cNvPr id="848" name="Group"/>
            <p:cNvGrpSpPr/>
            <p:nvPr/>
          </p:nvGrpSpPr>
          <p:grpSpPr>
            <a:xfrm>
              <a:off x="213425" y="1138259"/>
              <a:ext cx="13967375" cy="754735"/>
              <a:chOff x="0" y="0"/>
              <a:chExt cx="13967373" cy="754734"/>
            </a:xfrm>
          </p:grpSpPr>
          <p:sp>
            <p:nvSpPr>
              <p:cNvPr id="846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F1E2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847" name="source 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ctr">
                  <a:defRPr b="0" cap="none" spc="0" sz="4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source notes</a:t>
                </a:r>
              </a:p>
            </p:txBody>
          </p:sp>
        </p:grpSp>
      </p:grpSp>
      <p:sp>
        <p:nvSpPr>
          <p:cNvPr id="850" name="Rectangle"/>
          <p:cNvSpPr/>
          <p:nvPr/>
        </p:nvSpPr>
        <p:spPr>
          <a:xfrm>
            <a:off x="4993628" y="3975455"/>
            <a:ext cx="3507023" cy="2555534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1" name="Rectangle"/>
          <p:cNvSpPr/>
          <p:nvPr/>
        </p:nvSpPr>
        <p:spPr>
          <a:xfrm>
            <a:off x="4994539" y="65252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2" name="Rectangle"/>
          <p:cNvSpPr/>
          <p:nvPr/>
        </p:nvSpPr>
        <p:spPr>
          <a:xfrm>
            <a:off x="5215865" y="6718199"/>
            <a:ext cx="3098437" cy="4043756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3" name="row label"/>
          <p:cNvSpPr txBox="1"/>
          <p:nvPr/>
        </p:nvSpPr>
        <p:spPr>
          <a:xfrm>
            <a:off x="5349545" y="79569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854" name="row label"/>
          <p:cNvSpPr txBox="1"/>
          <p:nvPr/>
        </p:nvSpPr>
        <p:spPr>
          <a:xfrm>
            <a:off x="5351997" y="88681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row label</a:t>
            </a:r>
          </a:p>
        </p:txBody>
      </p:sp>
      <p:sp>
        <p:nvSpPr>
          <p:cNvPr id="855" name="Rectangle"/>
          <p:cNvSpPr/>
          <p:nvPr/>
        </p:nvSpPr>
        <p:spPr>
          <a:xfrm>
            <a:off x="5215865" y="5200601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6" name="Rectangle"/>
          <p:cNvSpPr/>
          <p:nvPr/>
        </p:nvSpPr>
        <p:spPr>
          <a:xfrm>
            <a:off x="8499489" y="65252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7" name="Rectangle"/>
          <p:cNvSpPr/>
          <p:nvPr/>
        </p:nvSpPr>
        <p:spPr>
          <a:xfrm>
            <a:off x="8938706" y="96435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8" name="Rectangle"/>
          <p:cNvSpPr/>
          <p:nvPr/>
        </p:nvSpPr>
        <p:spPr>
          <a:xfrm>
            <a:off x="8938880" y="69193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59" name="Rectangle"/>
          <p:cNvSpPr/>
          <p:nvPr/>
        </p:nvSpPr>
        <p:spPr>
          <a:xfrm>
            <a:off x="8499489" y="3975455"/>
            <a:ext cx="10922793" cy="2555534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60" name="Rectangle"/>
          <p:cNvSpPr/>
          <p:nvPr/>
        </p:nvSpPr>
        <p:spPr>
          <a:xfrm>
            <a:off x="8746084" y="4224502"/>
            <a:ext cx="10429603" cy="2057441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61" name="Line"/>
          <p:cNvSpPr/>
          <p:nvPr/>
        </p:nvSpPr>
        <p:spPr>
          <a:xfrm flipV="1">
            <a:off x="8926541" y="5477287"/>
            <a:ext cx="1" cy="5084636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62" name="Line"/>
          <p:cNvSpPr/>
          <p:nvPr/>
        </p:nvSpPr>
        <p:spPr>
          <a:xfrm flipV="1">
            <a:off x="12279653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63" name="Line"/>
          <p:cNvSpPr/>
          <p:nvPr/>
        </p:nvSpPr>
        <p:spPr>
          <a:xfrm flipV="1">
            <a:off x="15632767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64" name="Line"/>
          <p:cNvSpPr/>
          <p:nvPr/>
        </p:nvSpPr>
        <p:spPr>
          <a:xfrm flipV="1">
            <a:off x="18985880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65" name="Line"/>
          <p:cNvSpPr/>
          <p:nvPr/>
        </p:nvSpPr>
        <p:spPr>
          <a:xfrm>
            <a:off x="8915884" y="10562389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66" name="Line"/>
          <p:cNvSpPr/>
          <p:nvPr/>
        </p:nvSpPr>
        <p:spPr>
          <a:xfrm>
            <a:off x="8915884" y="96512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67" name="Line"/>
          <p:cNvSpPr/>
          <p:nvPr/>
        </p:nvSpPr>
        <p:spPr>
          <a:xfrm>
            <a:off x="8915884" y="87400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68" name="Line"/>
          <p:cNvSpPr/>
          <p:nvPr/>
        </p:nvSpPr>
        <p:spPr>
          <a:xfrm>
            <a:off x="8915884" y="78289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69" name="Line"/>
          <p:cNvSpPr/>
          <p:nvPr/>
        </p:nvSpPr>
        <p:spPr>
          <a:xfrm>
            <a:off x="8915884" y="6912777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70" name="cell"/>
          <p:cNvSpPr txBox="1"/>
          <p:nvPr/>
        </p:nvSpPr>
        <p:spPr>
          <a:xfrm>
            <a:off x="9665630" y="79606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871" name="cell"/>
          <p:cNvSpPr txBox="1"/>
          <p:nvPr/>
        </p:nvSpPr>
        <p:spPr>
          <a:xfrm>
            <a:off x="9665630" y="88718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872" name="cell"/>
          <p:cNvSpPr txBox="1"/>
          <p:nvPr/>
        </p:nvSpPr>
        <p:spPr>
          <a:xfrm>
            <a:off x="13023420" y="79569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873" name="cell"/>
          <p:cNvSpPr txBox="1"/>
          <p:nvPr/>
        </p:nvSpPr>
        <p:spPr>
          <a:xfrm>
            <a:off x="13023420" y="88681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874" name="cell"/>
          <p:cNvSpPr txBox="1"/>
          <p:nvPr/>
        </p:nvSpPr>
        <p:spPr>
          <a:xfrm>
            <a:off x="16367182" y="79569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875" name="cell"/>
          <p:cNvSpPr txBox="1"/>
          <p:nvPr/>
        </p:nvSpPr>
        <p:spPr>
          <a:xfrm>
            <a:off x="16367182" y="88681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cell</a:t>
            </a:r>
          </a:p>
        </p:txBody>
      </p:sp>
      <p:sp>
        <p:nvSpPr>
          <p:cNvPr id="876" name="Line"/>
          <p:cNvSpPr/>
          <p:nvPr/>
        </p:nvSpPr>
        <p:spPr>
          <a:xfrm>
            <a:off x="5215865" y="6912777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77" name="Line"/>
          <p:cNvSpPr/>
          <p:nvPr/>
        </p:nvSpPr>
        <p:spPr>
          <a:xfrm>
            <a:off x="5215865" y="78216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78" name="Line"/>
          <p:cNvSpPr/>
          <p:nvPr/>
        </p:nvSpPr>
        <p:spPr>
          <a:xfrm>
            <a:off x="5215865" y="87400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79" name="Line"/>
          <p:cNvSpPr/>
          <p:nvPr/>
        </p:nvSpPr>
        <p:spPr>
          <a:xfrm>
            <a:off x="5215865" y="96512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80" name="Line"/>
          <p:cNvSpPr/>
          <p:nvPr/>
        </p:nvSpPr>
        <p:spPr>
          <a:xfrm>
            <a:off x="5215865" y="10562389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81" name="summary label"/>
          <p:cNvSpPr txBox="1"/>
          <p:nvPr/>
        </p:nvSpPr>
        <p:spPr>
          <a:xfrm>
            <a:off x="4970860" y="9778822"/>
            <a:ext cx="3588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44" sz="3600">
                <a:solidFill>
                  <a:srgbClr val="53585F"/>
                </a:solidFill>
              </a:defRPr>
            </a:lvl1pPr>
          </a:lstStyle>
          <a:p>
            <a:pPr/>
            <a:r>
              <a:t>summary label</a:t>
            </a:r>
          </a:p>
        </p:txBody>
      </p:sp>
      <p:sp>
        <p:nvSpPr>
          <p:cNvPr id="882" name="summary cell"/>
          <p:cNvSpPr txBox="1"/>
          <p:nvPr/>
        </p:nvSpPr>
        <p:spPr>
          <a:xfrm>
            <a:off x="8933819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883" name="summary cell"/>
          <p:cNvSpPr txBox="1"/>
          <p:nvPr/>
        </p:nvSpPr>
        <p:spPr>
          <a:xfrm>
            <a:off x="12284637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884" name="summary cell"/>
          <p:cNvSpPr txBox="1"/>
          <p:nvPr/>
        </p:nvSpPr>
        <p:spPr>
          <a:xfrm>
            <a:off x="15628401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summary cell</a:t>
            </a:r>
          </a:p>
        </p:txBody>
      </p:sp>
      <p:sp>
        <p:nvSpPr>
          <p:cNvPr id="885" name="table…"/>
          <p:cNvSpPr txBox="1"/>
          <p:nvPr/>
        </p:nvSpPr>
        <p:spPr>
          <a:xfrm>
            <a:off x="-8068528" y="2313262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table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header</a:t>
            </a:r>
          </a:p>
        </p:txBody>
      </p:sp>
      <p:sp>
        <p:nvSpPr>
          <p:cNvPr id="886" name="The Structural Parts of a Table"/>
          <p:cNvSpPr txBox="1"/>
          <p:nvPr/>
        </p:nvSpPr>
        <p:spPr>
          <a:xfrm>
            <a:off x="7876222" y="774699"/>
            <a:ext cx="86315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Structural Parts of a Table</a:t>
            </a:r>
          </a:p>
        </p:txBody>
      </p:sp>
      <p:sp>
        <p:nvSpPr>
          <p:cNvPr id="887" name="Rectangle"/>
          <p:cNvSpPr/>
          <p:nvPr/>
        </p:nvSpPr>
        <p:spPr>
          <a:xfrm>
            <a:off x="9021109" y="4309013"/>
            <a:ext cx="9972017" cy="775211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893" name="Group"/>
          <p:cNvGrpSpPr/>
          <p:nvPr/>
        </p:nvGrpSpPr>
        <p:grpSpPr>
          <a:xfrm>
            <a:off x="4994887" y="1850712"/>
            <a:ext cx="14427395" cy="2123982"/>
            <a:chOff x="0" y="0"/>
            <a:chExt cx="14427393" cy="2123981"/>
          </a:xfrm>
        </p:grpSpPr>
        <p:sp>
          <p:nvSpPr>
            <p:cNvPr id="888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89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90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91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title</a:t>
              </a:r>
            </a:p>
          </p:txBody>
        </p:sp>
        <p:sp>
          <p:nvSpPr>
            <p:cNvPr id="892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0" sz="4000">
                  <a:solidFill>
                    <a:srgbClr val="53585F"/>
                  </a:solidFill>
                </a:defRPr>
              </a:lvl1pPr>
            </a:lstStyle>
            <a:p>
              <a:pPr/>
              <a:r>
                <a:t>subtitle</a:t>
              </a:r>
            </a:p>
          </p:txBody>
        </p:sp>
      </p:grpSp>
      <p:sp>
        <p:nvSpPr>
          <p:cNvPr id="894" name="column…"/>
          <p:cNvSpPr txBox="1"/>
          <p:nvPr/>
        </p:nvSpPr>
        <p:spPr>
          <a:xfrm>
            <a:off x="16371858" y="51826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895" name="column…"/>
          <p:cNvSpPr txBox="1"/>
          <p:nvPr/>
        </p:nvSpPr>
        <p:spPr>
          <a:xfrm>
            <a:off x="13023420" y="51826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896" name="column…"/>
          <p:cNvSpPr txBox="1"/>
          <p:nvPr/>
        </p:nvSpPr>
        <p:spPr>
          <a:xfrm>
            <a:off x="9660956" y="51826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897" name="spanner column label"/>
          <p:cNvSpPr txBox="1"/>
          <p:nvPr/>
        </p:nvSpPr>
        <p:spPr>
          <a:xfrm>
            <a:off x="8896965" y="4393981"/>
            <a:ext cx="67500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spanner column label</a:t>
            </a:r>
          </a:p>
        </p:txBody>
      </p:sp>
      <p:sp>
        <p:nvSpPr>
          <p:cNvPr id="898" name="stubhead label"/>
          <p:cNvSpPr txBox="1"/>
          <p:nvPr/>
        </p:nvSpPr>
        <p:spPr>
          <a:xfrm>
            <a:off x="5349768" y="5182681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defRPr b="0" cap="none" spc="0" sz="3600">
                <a:solidFill>
                  <a:srgbClr val="53585F"/>
                </a:solidFill>
              </a:defRPr>
            </a:lvl1pPr>
          </a:lstStyle>
          <a:p>
            <a:pPr/>
            <a:r>
              <a:t>stubhead label</a:t>
            </a:r>
          </a:p>
        </p:txBody>
      </p:sp>
      <p:sp>
        <p:nvSpPr>
          <p:cNvPr id="899" name="stub…"/>
          <p:cNvSpPr txBox="1"/>
          <p:nvPr/>
        </p:nvSpPr>
        <p:spPr>
          <a:xfrm>
            <a:off x="3145562" y="465378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900" name="stub"/>
          <p:cNvSpPr txBox="1"/>
          <p:nvPr/>
        </p:nvSpPr>
        <p:spPr>
          <a:xfrm>
            <a:off x="3145562" y="83844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stub</a:t>
            </a:r>
          </a:p>
        </p:txBody>
      </p:sp>
      <p:sp>
        <p:nvSpPr>
          <p:cNvPr id="901" name="row group label"/>
          <p:cNvSpPr txBox="1"/>
          <p:nvPr/>
        </p:nvSpPr>
        <p:spPr>
          <a:xfrm>
            <a:off x="4952916" y="7045832"/>
            <a:ext cx="3588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-144" sz="3600">
                <a:solidFill>
                  <a:srgbClr val="53585F"/>
                </a:solidFill>
              </a:defRPr>
            </a:lvl1pPr>
          </a:lstStyle>
          <a:p>
            <a:pPr/>
            <a:r>
              <a:t>row group label</a:t>
            </a:r>
          </a:p>
        </p:txBody>
      </p:sp>
      <p:sp>
        <p:nvSpPr>
          <p:cNvPr id="902" name="table body"/>
          <p:cNvSpPr txBox="1"/>
          <p:nvPr/>
        </p:nvSpPr>
        <p:spPr>
          <a:xfrm>
            <a:off x="19613681" y="83844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table body</a:t>
            </a:r>
          </a:p>
        </p:txBody>
      </p:sp>
      <p:sp>
        <p:nvSpPr>
          <p:cNvPr id="903" name="column labels"/>
          <p:cNvSpPr txBox="1"/>
          <p:nvPr/>
        </p:nvSpPr>
        <p:spPr>
          <a:xfrm>
            <a:off x="19613681" y="5369371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000">
                <a:solidFill>
                  <a:srgbClr val="53585F"/>
                </a:solidFill>
              </a:defRPr>
            </a:lvl1pPr>
          </a:lstStyle>
          <a:p>
            <a:pPr/>
            <a:r>
              <a:t>column labels</a:t>
            </a:r>
          </a:p>
        </p:txBody>
      </p:sp>
      <p:sp>
        <p:nvSpPr>
          <p:cNvPr id="904" name="table…"/>
          <p:cNvSpPr txBox="1"/>
          <p:nvPr/>
        </p:nvSpPr>
        <p:spPr>
          <a:xfrm>
            <a:off x="19605921" y="11454004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table</a:t>
            </a:r>
          </a:p>
          <a:p>
            <a:pPr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footer</a:t>
            </a:r>
          </a:p>
        </p:txBody>
      </p:sp>
      <p:sp>
        <p:nvSpPr>
          <p:cNvPr id="905" name="table…"/>
          <p:cNvSpPr txBox="1"/>
          <p:nvPr/>
        </p:nvSpPr>
        <p:spPr>
          <a:xfrm>
            <a:off x="2849113" y="2313262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table</a:t>
            </a:r>
          </a:p>
          <a:p>
            <a:pPr algn="r">
              <a:lnSpc>
                <a:spcPct val="80000"/>
              </a:lnSpc>
              <a:defRPr b="0" cap="none" spc="0" sz="4000">
                <a:solidFill>
                  <a:srgbClr val="53585F"/>
                </a:solidFill>
              </a:defRPr>
            </a:pPr>
            <a:r>
              <a:t>header</a:t>
            </a:r>
          </a:p>
        </p:txBody>
      </p:sp>
      <p:sp>
        <p:nvSpPr>
          <p:cNvPr id="906" name="spanner column labels"/>
          <p:cNvSpPr txBox="1"/>
          <p:nvPr/>
        </p:nvSpPr>
        <p:spPr>
          <a:xfrm>
            <a:off x="19873348" y="4463831"/>
            <a:ext cx="359427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2700">
                <a:solidFill>
                  <a:srgbClr val="53585F"/>
                </a:solidFill>
              </a:defRPr>
            </a:lvl1pPr>
          </a:lstStyle>
          <a:p>
            <a:pPr/>
            <a:r>
              <a:t>spanner column labels</a:t>
            </a:r>
          </a:p>
        </p:txBody>
      </p:sp>
      <p:sp>
        <p:nvSpPr>
          <p:cNvPr id="907" name="Line"/>
          <p:cNvSpPr/>
          <p:nvPr/>
        </p:nvSpPr>
        <p:spPr>
          <a:xfrm>
            <a:off x="18800986" y="4724566"/>
            <a:ext cx="1047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diamond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08" name="row group"/>
          <p:cNvSpPr txBox="1"/>
          <p:nvPr/>
        </p:nvSpPr>
        <p:spPr>
          <a:xfrm>
            <a:off x="2101362" y="6490859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lnSpc>
                <a:spcPct val="80000"/>
              </a:lnSpc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row group</a:t>
            </a:r>
          </a:p>
        </p:txBody>
      </p:sp>
      <p:sp>
        <p:nvSpPr>
          <p:cNvPr id="909" name="Line"/>
          <p:cNvSpPr/>
          <p:nvPr/>
        </p:nvSpPr>
        <p:spPr>
          <a:xfrm>
            <a:off x="4406731" y="6794493"/>
            <a:ext cx="947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diamond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10" name="Line"/>
          <p:cNvSpPr/>
          <p:nvPr/>
        </p:nvSpPr>
        <p:spPr>
          <a:xfrm>
            <a:off x="9040243" y="5204082"/>
            <a:ext cx="647882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Let’s Learn How to Use gt"/>
          <p:cNvSpPr txBox="1"/>
          <p:nvPr/>
        </p:nvSpPr>
        <p:spPr>
          <a:xfrm>
            <a:off x="1248475" y="6426195"/>
            <a:ext cx="21859232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Let’s Learn How to Use </a:t>
            </a:r>
            <a:r>
              <a:rPr b="1"/>
              <a:t>gt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countrypops.png" descr="countrypop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2303" y="2681650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5" name="sza.png" descr="sz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6966" y="2681650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6" name="gtcars.png" descr="gtcar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11629" y="2681650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7" name="sp500.png" descr="sp50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2303" y="7716859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8" name="pizzaplace.png" descr="pizzaplac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66966" y="7716859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9" name="exibble.png" descr="exibbl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011629" y="7716859"/>
            <a:ext cx="3810001" cy="3817621"/>
          </a:xfrm>
          <a:prstGeom prst="rect">
            <a:avLst/>
          </a:prstGeom>
          <a:ln w="12700">
            <a:miter lim="400000"/>
          </a:ln>
        </p:spPr>
      </p:pic>
      <p:sp>
        <p:nvSpPr>
          <p:cNvPr id="920" name="Datasets in gt"/>
          <p:cNvSpPr txBox="1"/>
          <p:nvPr/>
        </p:nvSpPr>
        <p:spPr>
          <a:xfrm>
            <a:off x="1248475" y="777171"/>
            <a:ext cx="21859232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Datasets in </a:t>
            </a:r>
            <a:r>
              <a:rPr b="1"/>
              <a:t>gt</a:t>
            </a:r>
          </a:p>
        </p:txBody>
      </p:sp>
      <p:sp>
        <p:nvSpPr>
          <p:cNvPr id="921" name="exibble"/>
          <p:cNvSpPr txBox="1"/>
          <p:nvPr/>
        </p:nvSpPr>
        <p:spPr>
          <a:xfrm>
            <a:off x="10006039" y="11455078"/>
            <a:ext cx="182118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exibble</a:t>
            </a:r>
          </a:p>
        </p:txBody>
      </p:sp>
      <p:sp>
        <p:nvSpPr>
          <p:cNvPr id="922" name="gtcars"/>
          <p:cNvSpPr txBox="1"/>
          <p:nvPr/>
        </p:nvSpPr>
        <p:spPr>
          <a:xfrm>
            <a:off x="10127959" y="6425112"/>
            <a:ext cx="157734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gtcars</a:t>
            </a:r>
          </a:p>
        </p:txBody>
      </p:sp>
      <p:sp>
        <p:nvSpPr>
          <p:cNvPr id="923" name="sza"/>
          <p:cNvSpPr txBox="1"/>
          <p:nvPr/>
        </p:nvSpPr>
        <p:spPr>
          <a:xfrm>
            <a:off x="6535148" y="6425112"/>
            <a:ext cx="84582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sza</a:t>
            </a:r>
          </a:p>
        </p:txBody>
      </p:sp>
      <p:sp>
        <p:nvSpPr>
          <p:cNvPr id="924" name="countrypops"/>
          <p:cNvSpPr txBox="1"/>
          <p:nvPr/>
        </p:nvSpPr>
        <p:spPr>
          <a:xfrm>
            <a:off x="1629033" y="6425112"/>
            <a:ext cx="279654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countrypops</a:t>
            </a:r>
          </a:p>
        </p:txBody>
      </p:sp>
      <p:sp>
        <p:nvSpPr>
          <p:cNvPr id="925" name="pizzaplace"/>
          <p:cNvSpPr txBox="1"/>
          <p:nvPr/>
        </p:nvSpPr>
        <p:spPr>
          <a:xfrm>
            <a:off x="5681708" y="11455078"/>
            <a:ext cx="25527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pizzaplace</a:t>
            </a:r>
          </a:p>
        </p:txBody>
      </p:sp>
      <p:sp>
        <p:nvSpPr>
          <p:cNvPr id="926" name="sp500"/>
          <p:cNvSpPr txBox="1"/>
          <p:nvPr/>
        </p:nvSpPr>
        <p:spPr>
          <a:xfrm>
            <a:off x="2360553" y="11455078"/>
            <a:ext cx="13335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sp500</a:t>
            </a:r>
          </a:p>
        </p:txBody>
      </p:sp>
      <p:sp>
        <p:nvSpPr>
          <p:cNvPr id="927" name="The gt package comes with six example datasets."/>
          <p:cNvSpPr txBox="1"/>
          <p:nvPr/>
        </p:nvSpPr>
        <p:spPr>
          <a:xfrm>
            <a:off x="13956002" y="2928749"/>
            <a:ext cx="7743891" cy="1447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package comes with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six</a:t>
            </a:r>
            <a:r>
              <a:t> example datasets.</a:t>
            </a:r>
          </a:p>
        </p:txBody>
      </p:sp>
      <p:grpSp>
        <p:nvGrpSpPr>
          <p:cNvPr id="930" name="Group"/>
          <p:cNvGrpSpPr/>
          <p:nvPr/>
        </p:nvGrpSpPr>
        <p:grpSpPr>
          <a:xfrm>
            <a:off x="24904842" y="7902635"/>
            <a:ext cx="9353732" cy="392286"/>
            <a:chOff x="0" y="317500"/>
            <a:chExt cx="9353730" cy="392285"/>
          </a:xfrm>
        </p:grpSpPr>
        <p:sp>
          <p:nvSpPr>
            <p:cNvPr id="928" name="gt.rstudio.com/articles/gt-datasets"/>
            <p:cNvSpPr/>
            <p:nvPr/>
          </p:nvSpPr>
          <p:spPr>
            <a:xfrm>
              <a:off x="0" y="317500"/>
              <a:ext cx="935373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64" sz="3200">
                  <a:solidFill>
                    <a:srgbClr val="53585F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pPr/>
              <a:r>
                <a:t>gt.rstudio.com/articles/gt-datasets</a:t>
              </a:r>
            </a:p>
          </p:txBody>
        </p:sp>
        <p:sp>
          <p:nvSpPr>
            <p:cNvPr id="929" name="Line"/>
            <p:cNvSpPr/>
            <p:nvPr/>
          </p:nvSpPr>
          <p:spPr>
            <a:xfrm>
              <a:off x="178796" y="709785"/>
              <a:ext cx="9004584" cy="1"/>
            </a:xfrm>
            <a:prstGeom prst="line">
              <a:avLst/>
            </a:prstGeom>
            <a:noFill/>
            <a:ln w="635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931" name="Let’s take a look at some examples with exibble: a dataset that’s great for small examples."/>
          <p:cNvSpPr txBox="1"/>
          <p:nvPr/>
        </p:nvSpPr>
        <p:spPr>
          <a:xfrm>
            <a:off x="24996114" y="9205678"/>
            <a:ext cx="9171187" cy="213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Let’s take a look at some examples with </a:t>
            </a:r>
            <a:r>
              <a:rPr sz="4000">
                <a:latin typeface="IBM Plex Mono"/>
                <a:ea typeface="IBM Plex Mono"/>
                <a:cs typeface="IBM Plex Mono"/>
                <a:sym typeface="IBM Plex Mono"/>
              </a:rPr>
              <a:t>exibble</a:t>
            </a:r>
            <a:r>
              <a:t>: a dataset that’s great for </a:t>
            </a:r>
            <a:r>
              <a:rPr spc="280" sz="3500"/>
              <a:t>small</a:t>
            </a:r>
            <a:r>
              <a:t> examples.</a:t>
            </a:r>
          </a:p>
        </p:txBody>
      </p:sp>
      <p:sp>
        <p:nvSpPr>
          <p:cNvPr id="932" name="They are of various sizes and subject matter. There are some nice examples available at:"/>
          <p:cNvSpPr txBox="1"/>
          <p:nvPr/>
        </p:nvSpPr>
        <p:spPr>
          <a:xfrm>
            <a:off x="25104704" y="5174620"/>
            <a:ext cx="8191494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They are of various sizes and subject matter. There are some nice examples available at:</a:t>
            </a:r>
          </a:p>
        </p:txBody>
      </p:sp>
      <p:sp>
        <p:nvSpPr>
          <p:cNvPr id="933" name="Rectangle"/>
          <p:cNvSpPr/>
          <p:nvPr/>
        </p:nvSpPr>
        <p:spPr>
          <a:xfrm>
            <a:off x="14064753" y="5165335"/>
            <a:ext cx="9419475" cy="3385330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34" name="Rectangle"/>
          <p:cNvSpPr/>
          <p:nvPr/>
        </p:nvSpPr>
        <p:spPr>
          <a:xfrm>
            <a:off x="14064753" y="9094429"/>
            <a:ext cx="9419475" cy="2354576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flip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countrypops.png" descr="countrypop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2303" y="2681650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7" name="sza.png" descr="sz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66966" y="2681650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8" name="gtcars.png" descr="gtcar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11629" y="2681650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9" name="sp500.png" descr="sp50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2303" y="7716859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0" name="pizzaplace.png" descr="pizzaplac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66966" y="7716859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1" name="exibble.png" descr="exibbl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011629" y="7716859"/>
            <a:ext cx="3810001" cy="3817621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Datasets in gt"/>
          <p:cNvSpPr txBox="1"/>
          <p:nvPr/>
        </p:nvSpPr>
        <p:spPr>
          <a:xfrm>
            <a:off x="1248475" y="777171"/>
            <a:ext cx="21859232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Datasets in </a:t>
            </a:r>
            <a:r>
              <a:rPr b="1"/>
              <a:t>gt</a:t>
            </a:r>
          </a:p>
        </p:txBody>
      </p:sp>
      <p:sp>
        <p:nvSpPr>
          <p:cNvPr id="943" name="exibble"/>
          <p:cNvSpPr txBox="1"/>
          <p:nvPr/>
        </p:nvSpPr>
        <p:spPr>
          <a:xfrm>
            <a:off x="10006039" y="11455078"/>
            <a:ext cx="182118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exibble</a:t>
            </a:r>
          </a:p>
        </p:txBody>
      </p:sp>
      <p:sp>
        <p:nvSpPr>
          <p:cNvPr id="944" name="gtcars"/>
          <p:cNvSpPr txBox="1"/>
          <p:nvPr/>
        </p:nvSpPr>
        <p:spPr>
          <a:xfrm>
            <a:off x="10127959" y="6425112"/>
            <a:ext cx="157734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gtcars</a:t>
            </a:r>
          </a:p>
        </p:txBody>
      </p:sp>
      <p:sp>
        <p:nvSpPr>
          <p:cNvPr id="945" name="sza"/>
          <p:cNvSpPr txBox="1"/>
          <p:nvPr/>
        </p:nvSpPr>
        <p:spPr>
          <a:xfrm>
            <a:off x="6535148" y="6425112"/>
            <a:ext cx="84582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sza</a:t>
            </a:r>
          </a:p>
        </p:txBody>
      </p:sp>
      <p:sp>
        <p:nvSpPr>
          <p:cNvPr id="946" name="countrypops"/>
          <p:cNvSpPr txBox="1"/>
          <p:nvPr/>
        </p:nvSpPr>
        <p:spPr>
          <a:xfrm>
            <a:off x="1629033" y="6425112"/>
            <a:ext cx="279654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countrypops</a:t>
            </a:r>
          </a:p>
        </p:txBody>
      </p:sp>
      <p:sp>
        <p:nvSpPr>
          <p:cNvPr id="947" name="pizzaplace"/>
          <p:cNvSpPr txBox="1"/>
          <p:nvPr/>
        </p:nvSpPr>
        <p:spPr>
          <a:xfrm>
            <a:off x="5681708" y="11455078"/>
            <a:ext cx="25527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pizzaplace</a:t>
            </a:r>
          </a:p>
        </p:txBody>
      </p:sp>
      <p:sp>
        <p:nvSpPr>
          <p:cNvPr id="948" name="sp500"/>
          <p:cNvSpPr txBox="1"/>
          <p:nvPr/>
        </p:nvSpPr>
        <p:spPr>
          <a:xfrm>
            <a:off x="2360553" y="11455078"/>
            <a:ext cx="13335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sp500</a:t>
            </a:r>
          </a:p>
        </p:txBody>
      </p:sp>
      <p:sp>
        <p:nvSpPr>
          <p:cNvPr id="949" name="The gt package comes with six example datasets."/>
          <p:cNvSpPr txBox="1"/>
          <p:nvPr/>
        </p:nvSpPr>
        <p:spPr>
          <a:xfrm>
            <a:off x="13956002" y="2928749"/>
            <a:ext cx="7743891" cy="1447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package comes with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six</a:t>
            </a:r>
            <a:r>
              <a:t> example datasets.</a:t>
            </a:r>
          </a:p>
        </p:txBody>
      </p:sp>
      <p:sp>
        <p:nvSpPr>
          <p:cNvPr id="950" name="They are of various sizes and subject matter. There are some nice examples available at:"/>
          <p:cNvSpPr txBox="1"/>
          <p:nvPr/>
        </p:nvSpPr>
        <p:spPr>
          <a:xfrm>
            <a:off x="13956002" y="5174620"/>
            <a:ext cx="8191493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They are of various sizes and subject matter. There are some nice examples available at:</a:t>
            </a:r>
          </a:p>
        </p:txBody>
      </p:sp>
      <p:grpSp>
        <p:nvGrpSpPr>
          <p:cNvPr id="953" name="Group"/>
          <p:cNvGrpSpPr/>
          <p:nvPr/>
        </p:nvGrpSpPr>
        <p:grpSpPr>
          <a:xfrm>
            <a:off x="13864730" y="7902635"/>
            <a:ext cx="9353732" cy="392286"/>
            <a:chOff x="0" y="317500"/>
            <a:chExt cx="9353730" cy="392285"/>
          </a:xfrm>
        </p:grpSpPr>
        <p:sp>
          <p:nvSpPr>
            <p:cNvPr id="951" name="gt.rstudio.com/articles/gt-datasets"/>
            <p:cNvSpPr/>
            <p:nvPr/>
          </p:nvSpPr>
          <p:spPr>
            <a:xfrm>
              <a:off x="0" y="317500"/>
              <a:ext cx="935373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64" sz="3200">
                  <a:solidFill>
                    <a:srgbClr val="53585F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pPr/>
              <a:r>
                <a:t>gt.rstudio.com/articles/gt-datasets</a:t>
              </a:r>
            </a:p>
          </p:txBody>
        </p:sp>
        <p:sp>
          <p:nvSpPr>
            <p:cNvPr id="952" name="Line"/>
            <p:cNvSpPr/>
            <p:nvPr/>
          </p:nvSpPr>
          <p:spPr>
            <a:xfrm>
              <a:off x="178796" y="709785"/>
              <a:ext cx="9004584" cy="1"/>
            </a:xfrm>
            <a:prstGeom prst="line">
              <a:avLst/>
            </a:prstGeom>
            <a:noFill/>
            <a:ln w="635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954" name="12,470 × 5"/>
          <p:cNvSpPr txBox="1"/>
          <p:nvPr/>
        </p:nvSpPr>
        <p:spPr>
          <a:xfrm>
            <a:off x="2179260" y="6963035"/>
            <a:ext cx="16960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cap="none" spc="0" sz="25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12,470 × 5</a:t>
            </a:r>
          </a:p>
        </p:txBody>
      </p:sp>
      <p:sp>
        <p:nvSpPr>
          <p:cNvPr id="955" name="816 × 4"/>
          <p:cNvSpPr txBox="1"/>
          <p:nvPr/>
        </p:nvSpPr>
        <p:spPr>
          <a:xfrm>
            <a:off x="6363636" y="6963035"/>
            <a:ext cx="121666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cap="none" spc="0" sz="25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816 × 4</a:t>
            </a:r>
          </a:p>
        </p:txBody>
      </p:sp>
      <p:sp>
        <p:nvSpPr>
          <p:cNvPr id="956" name="47 × 15"/>
          <p:cNvSpPr txBox="1"/>
          <p:nvPr/>
        </p:nvSpPr>
        <p:spPr>
          <a:xfrm>
            <a:off x="10308299" y="6963035"/>
            <a:ext cx="121666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cap="none" spc="0" sz="25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47 × 15</a:t>
            </a:r>
          </a:p>
        </p:txBody>
      </p:sp>
      <p:sp>
        <p:nvSpPr>
          <p:cNvPr id="957" name="16,607 × 7"/>
          <p:cNvSpPr txBox="1"/>
          <p:nvPr/>
        </p:nvSpPr>
        <p:spPr>
          <a:xfrm>
            <a:off x="2179260" y="12000726"/>
            <a:ext cx="16960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cap="none" spc="0" sz="25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16,607 × 7</a:t>
            </a:r>
          </a:p>
        </p:txBody>
      </p:sp>
      <p:sp>
        <p:nvSpPr>
          <p:cNvPr id="958" name="49,574 × 7"/>
          <p:cNvSpPr txBox="1"/>
          <p:nvPr/>
        </p:nvSpPr>
        <p:spPr>
          <a:xfrm>
            <a:off x="6123924" y="12000726"/>
            <a:ext cx="16960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cap="none" spc="0" sz="25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49,574 × 7</a:t>
            </a:r>
          </a:p>
        </p:txBody>
      </p:sp>
      <p:sp>
        <p:nvSpPr>
          <p:cNvPr id="959" name="8 × 9"/>
          <p:cNvSpPr txBox="1"/>
          <p:nvPr/>
        </p:nvSpPr>
        <p:spPr>
          <a:xfrm>
            <a:off x="10498799" y="12000726"/>
            <a:ext cx="83566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cap="none" spc="0" sz="25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8 × 9</a:t>
            </a:r>
          </a:p>
        </p:txBody>
      </p:sp>
      <p:sp>
        <p:nvSpPr>
          <p:cNvPr id="960" name="Let’s take a look at some examples with exibble: a dataset that’s great for small examples."/>
          <p:cNvSpPr txBox="1"/>
          <p:nvPr/>
        </p:nvSpPr>
        <p:spPr>
          <a:xfrm>
            <a:off x="24996114" y="9205678"/>
            <a:ext cx="9171187" cy="213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Let’s take a look at some examples with </a:t>
            </a:r>
            <a:r>
              <a:rPr sz="4000">
                <a:latin typeface="IBM Plex Mono"/>
                <a:ea typeface="IBM Plex Mono"/>
                <a:cs typeface="IBM Plex Mono"/>
                <a:sym typeface="IBM Plex Mono"/>
              </a:rPr>
              <a:t>exibble</a:t>
            </a:r>
            <a:r>
              <a:t>: a dataset that’s great for </a:t>
            </a:r>
            <a:r>
              <a:rPr spc="280" sz="3500"/>
              <a:t>small</a:t>
            </a:r>
            <a:r>
              <a:t> examples.</a:t>
            </a:r>
          </a:p>
        </p:txBody>
      </p:sp>
      <p:sp>
        <p:nvSpPr>
          <p:cNvPr id="961" name="Rectangle"/>
          <p:cNvSpPr/>
          <p:nvPr/>
        </p:nvSpPr>
        <p:spPr>
          <a:xfrm>
            <a:off x="14064753" y="9094429"/>
            <a:ext cx="9419475" cy="2354576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8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8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8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8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8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8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7" grpId="4"/>
      <p:bldP build="whole" bldLvl="1" animBg="1" rev="0" advAuto="0" spid="958" grpId="5"/>
      <p:bldP build="whole" bldLvl="1" animBg="1" rev="0" advAuto="0" spid="955" grpId="2"/>
      <p:bldP build="whole" bldLvl="1" animBg="1" rev="0" advAuto="0" spid="954" grpId="1"/>
      <p:bldP build="whole" bldLvl="1" animBg="1" rev="0" advAuto="0" spid="956" grpId="3"/>
      <p:bldP build="whole" bldLvl="1" animBg="1" rev="0" advAuto="0" spid="959" grpId="6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exibble.png" descr="exibb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3266" y="3375866"/>
            <a:ext cx="8117401" cy="8133635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The gt package comes with six example datasets."/>
          <p:cNvSpPr txBox="1"/>
          <p:nvPr/>
        </p:nvSpPr>
        <p:spPr>
          <a:xfrm>
            <a:off x="13956002" y="2928749"/>
            <a:ext cx="7743891" cy="1447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package comes with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six</a:t>
            </a:r>
            <a:r>
              <a:t> example datasets.</a:t>
            </a:r>
          </a:p>
        </p:txBody>
      </p:sp>
      <p:grpSp>
        <p:nvGrpSpPr>
          <p:cNvPr id="967" name="Group"/>
          <p:cNvGrpSpPr/>
          <p:nvPr/>
        </p:nvGrpSpPr>
        <p:grpSpPr>
          <a:xfrm>
            <a:off x="13864730" y="7902635"/>
            <a:ext cx="9353732" cy="392286"/>
            <a:chOff x="0" y="317500"/>
            <a:chExt cx="9353730" cy="392285"/>
          </a:xfrm>
        </p:grpSpPr>
        <p:sp>
          <p:nvSpPr>
            <p:cNvPr id="965" name="gt.rstudio.com/articles/gt-datasets"/>
            <p:cNvSpPr/>
            <p:nvPr/>
          </p:nvSpPr>
          <p:spPr>
            <a:xfrm>
              <a:off x="0" y="317500"/>
              <a:ext cx="935373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64" sz="3200">
                  <a:solidFill>
                    <a:srgbClr val="53585F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pPr/>
              <a:r>
                <a:t>gt.rstudio.com/articles/gt-datasets</a:t>
              </a:r>
            </a:p>
          </p:txBody>
        </p:sp>
        <p:sp>
          <p:nvSpPr>
            <p:cNvPr id="966" name="Line"/>
            <p:cNvSpPr/>
            <p:nvPr/>
          </p:nvSpPr>
          <p:spPr>
            <a:xfrm>
              <a:off x="178796" y="709785"/>
              <a:ext cx="9004584" cy="1"/>
            </a:xfrm>
            <a:prstGeom prst="line">
              <a:avLst/>
            </a:prstGeom>
            <a:noFill/>
            <a:ln w="635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968" name="Let’s take a look at some examples with exibble: a dataset that’s great for small examples."/>
          <p:cNvSpPr txBox="1"/>
          <p:nvPr/>
        </p:nvSpPr>
        <p:spPr>
          <a:xfrm>
            <a:off x="13956002" y="9205678"/>
            <a:ext cx="9171187" cy="213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Let’s take a look at some examples with </a:t>
            </a:r>
            <a:r>
              <a:rPr sz="4000">
                <a:latin typeface="IBM Plex Mono"/>
                <a:ea typeface="IBM Plex Mono"/>
                <a:cs typeface="IBM Plex Mono"/>
                <a:sym typeface="IBM Plex Mono"/>
              </a:rPr>
              <a:t>exibble</a:t>
            </a:r>
            <a:r>
              <a:t>: a dataset that’s great for </a:t>
            </a:r>
            <a:r>
              <a:rPr spc="280" sz="3500"/>
              <a:t>small</a:t>
            </a:r>
            <a:r>
              <a:t> examples.</a:t>
            </a:r>
          </a:p>
        </p:txBody>
      </p:sp>
      <p:sp>
        <p:nvSpPr>
          <p:cNvPr id="969" name="They are of various sizes and subject matter. There are some nice examples available at:"/>
          <p:cNvSpPr txBox="1"/>
          <p:nvPr/>
        </p:nvSpPr>
        <p:spPr>
          <a:xfrm>
            <a:off x="13956002" y="5174620"/>
            <a:ext cx="8191493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They are of various sizes and subject matter. There are some nice examples available at:</a:t>
            </a:r>
          </a:p>
        </p:txBody>
      </p:sp>
      <p:sp>
        <p:nvSpPr>
          <p:cNvPr id="970" name="Datasets in gt"/>
          <p:cNvSpPr txBox="1"/>
          <p:nvPr/>
        </p:nvSpPr>
        <p:spPr>
          <a:xfrm>
            <a:off x="1248475" y="777171"/>
            <a:ext cx="21859232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Datasets in </a:t>
            </a:r>
            <a:r>
              <a:rPr b="1"/>
              <a:t>gt</a:t>
            </a:r>
          </a:p>
        </p:txBody>
      </p:sp>
      <p:sp>
        <p:nvSpPr>
          <p:cNvPr id="971" name="exibble"/>
          <p:cNvSpPr txBox="1"/>
          <p:nvPr/>
        </p:nvSpPr>
        <p:spPr>
          <a:xfrm>
            <a:off x="6061376" y="11455078"/>
            <a:ext cx="182118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exibble</a:t>
            </a:r>
          </a:p>
        </p:txBody>
      </p:sp>
      <p:sp>
        <p:nvSpPr>
          <p:cNvPr id="972" name="8 × 9"/>
          <p:cNvSpPr txBox="1"/>
          <p:nvPr/>
        </p:nvSpPr>
        <p:spPr>
          <a:xfrm>
            <a:off x="6554136" y="12000726"/>
            <a:ext cx="83566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cap="none" spc="0" sz="250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/>
            <a:r>
              <a:t>8 × 9</a:t>
            </a:r>
          </a:p>
        </p:txBody>
      </p:sp>
      <p:sp>
        <p:nvSpPr>
          <p:cNvPr id="973" name="The First Function You Need to Know"/>
          <p:cNvSpPr txBox="1"/>
          <p:nvPr/>
        </p:nvSpPr>
        <p:spPr>
          <a:xfrm>
            <a:off x="6904989" y="-1200389"/>
            <a:ext cx="105740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First Function You Need to Know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"/>
          <p:cNvSpPr/>
          <p:nvPr/>
        </p:nvSpPr>
        <p:spPr>
          <a:xfrm>
            <a:off x="15350459" y="3043723"/>
            <a:ext cx="536421" cy="5593797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29" name="Line"/>
          <p:cNvSpPr/>
          <p:nvPr/>
        </p:nvSpPr>
        <p:spPr>
          <a:xfrm flipV="1">
            <a:off x="1093558" y="3149565"/>
            <a:ext cx="1020637" cy="102063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0" name="Line"/>
          <p:cNvSpPr/>
          <p:nvPr/>
        </p:nvSpPr>
        <p:spPr>
          <a:xfrm flipV="1">
            <a:off x="1096725" y="3149565"/>
            <a:ext cx="1578732" cy="157873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1" name="Line"/>
          <p:cNvSpPr/>
          <p:nvPr/>
        </p:nvSpPr>
        <p:spPr>
          <a:xfrm flipV="1">
            <a:off x="1100167" y="3149565"/>
            <a:ext cx="455027" cy="45502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2" name="Line"/>
          <p:cNvSpPr/>
          <p:nvPr/>
        </p:nvSpPr>
        <p:spPr>
          <a:xfrm flipV="1">
            <a:off x="1089400" y="3149566"/>
            <a:ext cx="2695636" cy="269563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3" name="Line"/>
          <p:cNvSpPr/>
          <p:nvPr/>
        </p:nvSpPr>
        <p:spPr>
          <a:xfrm flipV="1">
            <a:off x="1085388" y="3149566"/>
            <a:ext cx="3260956" cy="326095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4" name="Line"/>
          <p:cNvSpPr/>
          <p:nvPr/>
        </p:nvSpPr>
        <p:spPr>
          <a:xfrm flipV="1">
            <a:off x="1090002" y="3149565"/>
            <a:ext cx="4367041" cy="436704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5" name="Line"/>
          <p:cNvSpPr/>
          <p:nvPr/>
        </p:nvSpPr>
        <p:spPr>
          <a:xfrm flipV="1">
            <a:off x="1096576" y="3149565"/>
            <a:ext cx="2133239" cy="213324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6" name="Line"/>
          <p:cNvSpPr/>
          <p:nvPr/>
        </p:nvSpPr>
        <p:spPr>
          <a:xfrm flipV="1">
            <a:off x="1091616" y="3149566"/>
            <a:ext cx="4922235" cy="4922234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7" name="Line"/>
          <p:cNvSpPr/>
          <p:nvPr/>
        </p:nvSpPr>
        <p:spPr>
          <a:xfrm flipV="1">
            <a:off x="1380459" y="3149566"/>
            <a:ext cx="5191300" cy="519130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8" name="Line"/>
          <p:cNvSpPr/>
          <p:nvPr/>
        </p:nvSpPr>
        <p:spPr>
          <a:xfrm flipV="1">
            <a:off x="1084118" y="3149566"/>
            <a:ext cx="3816059" cy="381605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9" name="Line"/>
          <p:cNvSpPr/>
          <p:nvPr/>
        </p:nvSpPr>
        <p:spPr>
          <a:xfrm flipV="1">
            <a:off x="2496443" y="3149566"/>
            <a:ext cx="5191376" cy="519137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0" name="Line"/>
          <p:cNvSpPr/>
          <p:nvPr/>
        </p:nvSpPr>
        <p:spPr>
          <a:xfrm flipV="1">
            <a:off x="2914574" y="3149566"/>
            <a:ext cx="5191671" cy="519167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1" name="Line"/>
          <p:cNvSpPr/>
          <p:nvPr/>
        </p:nvSpPr>
        <p:spPr>
          <a:xfrm flipV="1">
            <a:off x="3265014" y="3149565"/>
            <a:ext cx="5187912" cy="518791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2" name="Line"/>
          <p:cNvSpPr/>
          <p:nvPr/>
        </p:nvSpPr>
        <p:spPr>
          <a:xfrm flipV="1">
            <a:off x="1941203" y="3149566"/>
            <a:ext cx="5188617" cy="518861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3" name="Line"/>
          <p:cNvSpPr/>
          <p:nvPr/>
        </p:nvSpPr>
        <p:spPr>
          <a:xfrm flipV="1">
            <a:off x="3960902" y="3149565"/>
            <a:ext cx="5190378" cy="519037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4" name="Line"/>
          <p:cNvSpPr/>
          <p:nvPr/>
        </p:nvSpPr>
        <p:spPr>
          <a:xfrm flipV="1">
            <a:off x="4307213" y="3149566"/>
            <a:ext cx="5194878" cy="519487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5" name="Line"/>
          <p:cNvSpPr/>
          <p:nvPr/>
        </p:nvSpPr>
        <p:spPr>
          <a:xfrm flipV="1">
            <a:off x="3611267" y="3149566"/>
            <a:ext cx="5192527" cy="519252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6" name="Line"/>
          <p:cNvSpPr/>
          <p:nvPr/>
        </p:nvSpPr>
        <p:spPr>
          <a:xfrm flipV="1">
            <a:off x="5005648" y="3149565"/>
            <a:ext cx="5192250" cy="519225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7" name="Line"/>
          <p:cNvSpPr/>
          <p:nvPr/>
        </p:nvSpPr>
        <p:spPr>
          <a:xfrm flipV="1">
            <a:off x="5355651" y="3149565"/>
            <a:ext cx="5189367" cy="518936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8" name="Line"/>
          <p:cNvSpPr/>
          <p:nvPr/>
        </p:nvSpPr>
        <p:spPr>
          <a:xfrm flipV="1">
            <a:off x="5702952" y="3149566"/>
            <a:ext cx="5191886" cy="519188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9" name="Line"/>
          <p:cNvSpPr/>
          <p:nvPr/>
        </p:nvSpPr>
        <p:spPr>
          <a:xfrm flipV="1">
            <a:off x="4656826" y="3149565"/>
            <a:ext cx="5192774" cy="5192775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0" name="Line"/>
          <p:cNvSpPr/>
          <p:nvPr/>
        </p:nvSpPr>
        <p:spPr>
          <a:xfrm flipV="1">
            <a:off x="6400163" y="3149565"/>
            <a:ext cx="5191707" cy="519170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1" name="Line"/>
          <p:cNvSpPr/>
          <p:nvPr/>
        </p:nvSpPr>
        <p:spPr>
          <a:xfrm flipV="1">
            <a:off x="6749636" y="3149565"/>
            <a:ext cx="5189882" cy="518988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2" name="Line"/>
          <p:cNvSpPr/>
          <p:nvPr/>
        </p:nvSpPr>
        <p:spPr>
          <a:xfrm flipV="1">
            <a:off x="6052506" y="3149565"/>
            <a:ext cx="5189899" cy="518989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3" name="Line"/>
          <p:cNvSpPr/>
          <p:nvPr/>
        </p:nvSpPr>
        <p:spPr>
          <a:xfrm flipV="1">
            <a:off x="7443785" y="3149566"/>
            <a:ext cx="5195826" cy="51958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4" name="Line"/>
          <p:cNvSpPr/>
          <p:nvPr/>
        </p:nvSpPr>
        <p:spPr>
          <a:xfrm flipV="1">
            <a:off x="7792040" y="3149566"/>
            <a:ext cx="5196437" cy="519643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5" name="Line"/>
          <p:cNvSpPr/>
          <p:nvPr/>
        </p:nvSpPr>
        <p:spPr>
          <a:xfrm flipV="1">
            <a:off x="8141021" y="3149565"/>
            <a:ext cx="5195597" cy="519559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6" name="Line"/>
          <p:cNvSpPr/>
          <p:nvPr/>
        </p:nvSpPr>
        <p:spPr>
          <a:xfrm flipV="1">
            <a:off x="7098162" y="3149565"/>
            <a:ext cx="5189951" cy="518995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7" name="Line"/>
          <p:cNvSpPr/>
          <p:nvPr/>
        </p:nvSpPr>
        <p:spPr>
          <a:xfrm flipV="1">
            <a:off x="8840702" y="3149566"/>
            <a:ext cx="5190478" cy="519047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8" name="Line"/>
          <p:cNvSpPr/>
          <p:nvPr/>
        </p:nvSpPr>
        <p:spPr>
          <a:xfrm flipV="1">
            <a:off x="9361837" y="3148519"/>
            <a:ext cx="5191524" cy="5191524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9" name="Line"/>
          <p:cNvSpPr/>
          <p:nvPr/>
        </p:nvSpPr>
        <p:spPr>
          <a:xfrm flipV="1">
            <a:off x="8491332" y="3149565"/>
            <a:ext cx="5192096" cy="519209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60" name="Line"/>
          <p:cNvSpPr/>
          <p:nvPr/>
        </p:nvSpPr>
        <p:spPr>
          <a:xfrm flipV="1">
            <a:off x="10475858" y="3149538"/>
            <a:ext cx="5190505" cy="5190505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61" name="Line"/>
          <p:cNvSpPr/>
          <p:nvPr/>
        </p:nvSpPr>
        <p:spPr>
          <a:xfrm flipV="1">
            <a:off x="11031893" y="3503486"/>
            <a:ext cx="4836557" cy="483655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62" name="Line"/>
          <p:cNvSpPr/>
          <p:nvPr/>
        </p:nvSpPr>
        <p:spPr>
          <a:xfrm flipV="1">
            <a:off x="11589780" y="4063024"/>
            <a:ext cx="4277019" cy="427701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63" name="Line"/>
          <p:cNvSpPr/>
          <p:nvPr/>
        </p:nvSpPr>
        <p:spPr>
          <a:xfrm flipV="1">
            <a:off x="9918575" y="3147059"/>
            <a:ext cx="5192983" cy="5192984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64" name="Line"/>
          <p:cNvSpPr/>
          <p:nvPr/>
        </p:nvSpPr>
        <p:spPr>
          <a:xfrm flipV="1">
            <a:off x="12702273" y="5175149"/>
            <a:ext cx="3164893" cy="3164894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65" name="Line"/>
          <p:cNvSpPr/>
          <p:nvPr/>
        </p:nvSpPr>
        <p:spPr>
          <a:xfrm flipV="1">
            <a:off x="13259546" y="5736976"/>
            <a:ext cx="2603067" cy="260306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66" name="Line"/>
          <p:cNvSpPr/>
          <p:nvPr/>
        </p:nvSpPr>
        <p:spPr>
          <a:xfrm flipV="1">
            <a:off x="12146325" y="4624613"/>
            <a:ext cx="3715430" cy="371543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67" name="Line"/>
          <p:cNvSpPr/>
          <p:nvPr/>
        </p:nvSpPr>
        <p:spPr>
          <a:xfrm flipV="1">
            <a:off x="14373482" y="6843111"/>
            <a:ext cx="1496932" cy="149693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68" name="Line"/>
          <p:cNvSpPr/>
          <p:nvPr/>
        </p:nvSpPr>
        <p:spPr>
          <a:xfrm flipV="1">
            <a:off x="14928035" y="7403381"/>
            <a:ext cx="936661" cy="93666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69" name="Line"/>
          <p:cNvSpPr/>
          <p:nvPr/>
        </p:nvSpPr>
        <p:spPr>
          <a:xfrm flipV="1">
            <a:off x="15485392" y="7956957"/>
            <a:ext cx="383086" cy="38308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0" name="Line"/>
          <p:cNvSpPr/>
          <p:nvPr/>
        </p:nvSpPr>
        <p:spPr>
          <a:xfrm flipV="1">
            <a:off x="13814895" y="6291743"/>
            <a:ext cx="2048300" cy="204830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1" name="Rectangle"/>
          <p:cNvSpPr/>
          <p:nvPr/>
        </p:nvSpPr>
        <p:spPr>
          <a:xfrm rot="16200000">
            <a:off x="6793792" y="-1324423"/>
            <a:ext cx="3383543" cy="1379671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8812">
                <a:srgbClr val="FFFFFF"/>
              </a:gs>
              <a:gs pos="76300">
                <a:srgbClr val="FFFFFF"/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272" name="gt_hex_logo.png" descr="gt_hex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07962" y="1775587"/>
            <a:ext cx="6891736" cy="7948405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Line"/>
          <p:cNvSpPr/>
          <p:nvPr/>
        </p:nvSpPr>
        <p:spPr>
          <a:xfrm>
            <a:off x="1103788" y="8516692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4" name="Line"/>
          <p:cNvSpPr/>
          <p:nvPr/>
        </p:nvSpPr>
        <p:spPr>
          <a:xfrm>
            <a:off x="1103788" y="8342376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5" name="Line"/>
          <p:cNvSpPr/>
          <p:nvPr/>
        </p:nvSpPr>
        <p:spPr>
          <a:xfrm>
            <a:off x="1103788" y="3147231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81" name="Group"/>
          <p:cNvGrpSpPr/>
          <p:nvPr/>
        </p:nvGrpSpPr>
        <p:grpSpPr>
          <a:xfrm>
            <a:off x="2543468" y="4567310"/>
            <a:ext cx="11884192" cy="1803401"/>
            <a:chOff x="0" y="0"/>
            <a:chExt cx="11884190" cy="1803400"/>
          </a:xfrm>
        </p:grpSpPr>
        <p:pic>
          <p:nvPicPr>
            <p:cNvPr id="27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76200"/>
              <a:ext cx="2933700" cy="165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361756" y="63500"/>
              <a:ext cx="2933701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8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886990" y="0"/>
              <a:ext cx="2997201" cy="1803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" name="Line"/>
            <p:cNvSpPr/>
            <p:nvPr/>
          </p:nvSpPr>
          <p:spPr>
            <a:xfrm>
              <a:off x="3181725" y="901700"/>
              <a:ext cx="927755" cy="0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0" name="Line"/>
            <p:cNvSpPr/>
            <p:nvPr/>
          </p:nvSpPr>
          <p:spPr>
            <a:xfrm>
              <a:off x="7629462" y="901700"/>
              <a:ext cx="923523" cy="0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82" name="table data"/>
          <p:cNvSpPr txBox="1"/>
          <p:nvPr/>
        </p:nvSpPr>
        <p:spPr>
          <a:xfrm>
            <a:off x="2549006" y="6338098"/>
            <a:ext cx="292262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table data</a:t>
            </a:r>
          </a:p>
        </p:txBody>
      </p:sp>
      <p:sp>
        <p:nvSpPr>
          <p:cNvPr id="283" name="gt object"/>
          <p:cNvSpPr txBox="1"/>
          <p:nvPr/>
        </p:nvSpPr>
        <p:spPr>
          <a:xfrm>
            <a:off x="6942513" y="6338098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20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object</a:t>
            </a:r>
          </a:p>
        </p:txBody>
      </p:sp>
      <p:sp>
        <p:nvSpPr>
          <p:cNvPr id="284" name="gt table"/>
          <p:cNvSpPr txBox="1"/>
          <p:nvPr/>
        </p:nvSpPr>
        <p:spPr>
          <a:xfrm>
            <a:off x="11467748" y="6338098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20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table</a:t>
            </a:r>
          </a:p>
        </p:txBody>
      </p:sp>
      <p:sp>
        <p:nvSpPr>
          <p:cNvPr id="285" name="The gt package lets us create display tables with a declarative interface, allowing us to fine-tune the final appearance."/>
          <p:cNvSpPr txBox="1"/>
          <p:nvPr/>
        </p:nvSpPr>
        <p:spPr>
          <a:xfrm>
            <a:off x="1650552" y="8700928"/>
            <a:ext cx="17320001" cy="149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package lets us create display tables with a declarative interface, allowing us to fine-tune the final appearance.</a:t>
            </a:r>
          </a:p>
        </p:txBody>
      </p:sp>
      <p:sp>
        <p:nvSpPr>
          <p:cNvPr id="286" name="Integrate the tables in R Markdown docs and Shiny applications."/>
          <p:cNvSpPr txBox="1"/>
          <p:nvPr/>
        </p:nvSpPr>
        <p:spPr>
          <a:xfrm>
            <a:off x="1650552" y="10567228"/>
            <a:ext cx="17320001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Integrate the tables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 Markdown</a:t>
            </a:r>
            <a:r>
              <a:t> docs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Shiny</a:t>
            </a:r>
            <a:r>
              <a:t> applications.</a:t>
            </a:r>
          </a:p>
        </p:txBody>
      </p:sp>
      <p:sp>
        <p:nvSpPr>
          <p:cNvPr id="287" name="Program with gt to make tables as output objects in packages."/>
          <p:cNvSpPr txBox="1"/>
          <p:nvPr/>
        </p:nvSpPr>
        <p:spPr>
          <a:xfrm>
            <a:off x="1650552" y="11735030"/>
            <a:ext cx="17320001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6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Program with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to make tables as output objects in packages.</a:t>
            </a:r>
          </a:p>
        </p:txBody>
      </p:sp>
      <p:sp>
        <p:nvSpPr>
          <p:cNvPr id="288" name="The Typical Workflow for Making Tables with gt"/>
          <p:cNvSpPr txBox="1"/>
          <p:nvPr/>
        </p:nvSpPr>
        <p:spPr>
          <a:xfrm>
            <a:off x="1248475" y="-1101466"/>
            <a:ext cx="21859232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The Typical Workflow for Making Tables with </a:t>
            </a:r>
            <a:r>
              <a:rPr b="1"/>
              <a:t>gt</a:t>
            </a:r>
            <a:r>
              <a:t> </a:t>
            </a:r>
          </a:p>
        </p:txBody>
      </p:sp>
      <p:sp>
        <p:nvSpPr>
          <p:cNvPr id="289" name="Put your data to a form that’s reasonably close to the expected form of the display table."/>
          <p:cNvSpPr txBox="1"/>
          <p:nvPr/>
        </p:nvSpPr>
        <p:spPr>
          <a:xfrm>
            <a:off x="1605597" y="14326432"/>
            <a:ext cx="5837472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Put your data to a form that’s reasonably close to the expected form of the display table.</a:t>
            </a:r>
          </a:p>
        </p:txBody>
      </p:sp>
      <p:sp>
        <p:nvSpPr>
          <p:cNvPr id="290" name="Use dplyr and tidyr and other great Tidyverse 📦s."/>
          <p:cNvSpPr txBox="1"/>
          <p:nvPr/>
        </p:nvSpPr>
        <p:spPr>
          <a:xfrm>
            <a:off x="1605597" y="17827601"/>
            <a:ext cx="5837472" cy="1320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dplyr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tidyr</a:t>
            </a:r>
            <a:r>
              <a:t> and other great Tidyverse </a:t>
            </a:r>
            <a:r>
              <a:rPr sz="3500"/>
              <a:t>📦</a:t>
            </a:r>
            <a:r>
              <a:t>s. </a:t>
            </a:r>
          </a:p>
        </p:txBody>
      </p:sp>
      <p:sp>
        <p:nvSpPr>
          <p:cNvPr id="291" name="Rectangle"/>
          <p:cNvSpPr/>
          <p:nvPr/>
        </p:nvSpPr>
        <p:spPr>
          <a:xfrm>
            <a:off x="8964003" y="14326432"/>
            <a:ext cx="5842000" cy="5416401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92" name="Rectangle"/>
          <p:cNvSpPr/>
          <p:nvPr/>
        </p:nvSpPr>
        <p:spPr>
          <a:xfrm>
            <a:off x="16570523" y="14331340"/>
            <a:ext cx="5842001" cy="5416401"/>
          </a:xfrm>
          <a:prstGeom prst="rect">
            <a:avLst/>
          </a:prstGeom>
          <a:solidFill>
            <a:srgbClr val="FF9300">
              <a:alpha val="1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93" name="An Introduction to the gt Package"/>
          <p:cNvSpPr txBox="1"/>
          <p:nvPr/>
        </p:nvSpPr>
        <p:spPr>
          <a:xfrm>
            <a:off x="1253147" y="960880"/>
            <a:ext cx="1289146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230" sz="4600">
                <a:solidFill>
                  <a:srgbClr val="333333"/>
                </a:solidFill>
              </a:defRPr>
            </a:lvl1pPr>
          </a:lstStyle>
          <a:p>
            <a:pPr/>
            <a:r>
              <a:t>An Introduction to the gt Package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The First Function You Need to Know"/>
          <p:cNvSpPr txBox="1"/>
          <p:nvPr/>
        </p:nvSpPr>
        <p:spPr>
          <a:xfrm>
            <a:off x="6904989" y="774699"/>
            <a:ext cx="105740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First Function You Need to Know</a:t>
            </a:r>
          </a:p>
        </p:txBody>
      </p:sp>
      <p:sp>
        <p:nvSpPr>
          <p:cNvPr id="976" name="Create Table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Create Table</a:t>
            </a:r>
          </a:p>
        </p:txBody>
      </p:sp>
      <p:sp>
        <p:nvSpPr>
          <p:cNvPr id="977" name="gt()"/>
          <p:cNvSpPr txBox="1"/>
          <p:nvPr/>
        </p:nvSpPr>
        <p:spPr>
          <a:xfrm>
            <a:off x="11647170" y="3596692"/>
            <a:ext cx="108966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gt()</a:t>
            </a:r>
          </a:p>
        </p:txBody>
      </p:sp>
      <p:sp>
        <p:nvSpPr>
          <p:cNvPr id="978" name="exibble %&gt;% gt()"/>
          <p:cNvSpPr txBox="1"/>
          <p:nvPr/>
        </p:nvSpPr>
        <p:spPr>
          <a:xfrm>
            <a:off x="5187884" y="5339383"/>
            <a:ext cx="1438441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0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exibble %&gt;% gt()</a:t>
            </a:r>
          </a:p>
        </p:txBody>
      </p:sp>
      <p:sp>
        <p:nvSpPr>
          <p:cNvPr id="979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80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981" name="exibble_gt.png" descr="exibble_g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0670" y="7141059"/>
            <a:ext cx="13122660" cy="5055452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983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84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985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86" name="Rectangle"/>
          <p:cNvSpPr/>
          <p:nvPr/>
        </p:nvSpPr>
        <p:spPr>
          <a:xfrm>
            <a:off x="9910678" y="2350796"/>
            <a:ext cx="442867" cy="584201"/>
          </a:xfrm>
          <a:prstGeom prst="rect">
            <a:avLst/>
          </a:prstGeom>
          <a:solidFill>
            <a:srgbClr val="B8DF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87" name="Line"/>
          <p:cNvSpPr/>
          <p:nvPr/>
        </p:nvSpPr>
        <p:spPr>
          <a:xfrm>
            <a:off x="11625998" y="4246230"/>
            <a:ext cx="1049475" cy="1"/>
          </a:xfrm>
          <a:prstGeom prst="line">
            <a:avLst/>
          </a:prstGeom>
          <a:ln w="38100">
            <a:solidFill>
              <a:srgbClr val="004D8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88" name="Rounded Rectangle"/>
          <p:cNvSpPr/>
          <p:nvPr/>
        </p:nvSpPr>
        <p:spPr>
          <a:xfrm>
            <a:off x="6475516" y="7131605"/>
            <a:ext cx="11432969" cy="5122525"/>
          </a:xfrm>
          <a:prstGeom prst="roundRect">
            <a:avLst>
              <a:gd name="adj" fmla="val 1749"/>
            </a:avLst>
          </a:prstGeom>
          <a:ln w="38100">
            <a:solidFill>
              <a:srgbClr val="004D8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989" name="exibble.png" descr="exibbl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8129469" y="3375866"/>
            <a:ext cx="8117400" cy="8133635"/>
          </a:xfrm>
          <a:prstGeom prst="rect">
            <a:avLst/>
          </a:prstGeom>
          <a:ln w="12700">
            <a:miter lim="400000"/>
          </a:ln>
        </p:spPr>
      </p:pic>
      <p:sp>
        <p:nvSpPr>
          <p:cNvPr id="990" name="Datasets in gt"/>
          <p:cNvSpPr txBox="1"/>
          <p:nvPr/>
        </p:nvSpPr>
        <p:spPr>
          <a:xfrm>
            <a:off x="1248475" y="-1353261"/>
            <a:ext cx="21859232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Datasets in </a:t>
            </a:r>
            <a:r>
              <a:rPr b="1"/>
              <a:t>gt</a:t>
            </a:r>
          </a:p>
        </p:txBody>
      </p:sp>
      <p:sp>
        <p:nvSpPr>
          <p:cNvPr id="991" name="Work with Table Components, Add Style"/>
          <p:cNvSpPr txBox="1"/>
          <p:nvPr/>
        </p:nvSpPr>
        <p:spPr>
          <a:xfrm>
            <a:off x="6459220" y="-1353257"/>
            <a:ext cx="114655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Work with Table Components, Add Style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Work with Table Components, Add Style"/>
          <p:cNvSpPr txBox="1"/>
          <p:nvPr/>
        </p:nvSpPr>
        <p:spPr>
          <a:xfrm>
            <a:off x="6459220" y="774699"/>
            <a:ext cx="114655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Work with Table Components, Add Style</a:t>
            </a:r>
          </a:p>
        </p:txBody>
      </p:sp>
      <p:sp>
        <p:nvSpPr>
          <p:cNvPr id="994" name="Create or Modify Parts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Create or Modify Parts</a:t>
            </a:r>
          </a:p>
        </p:txBody>
      </p:sp>
      <p:sp>
        <p:nvSpPr>
          <p:cNvPr id="995" name="exibble %&gt;% gt() %&gt;% tab_header(md(&quot;**gt** is cool&quot;))"/>
          <p:cNvSpPr txBox="1"/>
          <p:nvPr/>
        </p:nvSpPr>
        <p:spPr>
          <a:xfrm>
            <a:off x="5187884" y="5339383"/>
            <a:ext cx="1438441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457200">
              <a:defRPr b="0" cap="none" spc="0" sz="30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 tab_header(md(</a:t>
            </a:r>
            <a:r>
              <a:rPr>
                <a:solidFill>
                  <a:schemeClr val="accent2"/>
                </a:solidFill>
              </a:rPr>
              <a:t>"**gt** is cool"</a:t>
            </a:r>
            <a:r>
              <a:t>))</a:t>
            </a:r>
          </a:p>
        </p:txBody>
      </p:sp>
      <p:sp>
        <p:nvSpPr>
          <p:cNvPr id="996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97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98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999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00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001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02" name="tab_header()  tab_spanner()  tab_spanner_delim()  tab_row_group()  tab_stubhead()  tab_footnote()  tab_source_note()  tab_style()  tab_options()"/>
          <p:cNvSpPr txBox="1"/>
          <p:nvPr/>
        </p:nvSpPr>
        <p:spPr>
          <a:xfrm>
            <a:off x="5019621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tab_header()  tab_spanner()  tab_spanner_delim()  tab_row_group()  tab_stubhead()  tab_footnote()  tab_source_note()  tab_style()  tab_options()</a:t>
            </a:r>
          </a:p>
        </p:txBody>
      </p:sp>
      <p:grpSp>
        <p:nvGrpSpPr>
          <p:cNvPr id="1007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003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006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004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005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012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008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011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009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010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pic>
        <p:nvPicPr>
          <p:cNvPr id="1013" name="tab_header.png" descr="tab_hea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3171" y="7152926"/>
            <a:ext cx="14097658" cy="5037820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Line"/>
          <p:cNvSpPr/>
          <p:nvPr/>
        </p:nvSpPr>
        <p:spPr>
          <a:xfrm>
            <a:off x="5048413" y="4246230"/>
            <a:ext cx="2884142" cy="1"/>
          </a:xfrm>
          <a:prstGeom prst="line">
            <a:avLst/>
          </a:prstGeom>
          <a:ln w="38100">
            <a:solidFill>
              <a:srgbClr val="CB297B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15" name="Rounded Rectangle"/>
          <p:cNvSpPr/>
          <p:nvPr/>
        </p:nvSpPr>
        <p:spPr>
          <a:xfrm>
            <a:off x="6997158" y="7131605"/>
            <a:ext cx="10389684" cy="749856"/>
          </a:xfrm>
          <a:prstGeom prst="roundRect">
            <a:avLst>
              <a:gd name="adj" fmla="val 11948"/>
            </a:avLst>
          </a:prstGeom>
          <a:ln w="38100">
            <a:solidFill>
              <a:srgbClr val="CB297B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1016" name="exibble_gt.png" descr="exibble_g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3123282" y="7141059"/>
            <a:ext cx="13122661" cy="5055452"/>
          </a:xfrm>
          <a:prstGeom prst="rect">
            <a:avLst/>
          </a:prstGeom>
          <a:ln w="12700">
            <a:miter lim="400000"/>
          </a:ln>
        </p:spPr>
      </p:pic>
      <p:sp>
        <p:nvSpPr>
          <p:cNvPr id="1017" name="Rectangle"/>
          <p:cNvSpPr/>
          <p:nvPr/>
        </p:nvSpPr>
        <p:spPr>
          <a:xfrm>
            <a:off x="8524278" y="2350796"/>
            <a:ext cx="442867" cy="584201"/>
          </a:xfrm>
          <a:prstGeom prst="rect">
            <a:avLst/>
          </a:prstGeom>
          <a:solidFill>
            <a:srgbClr val="BB39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18" name="The First Function You Need to Know"/>
          <p:cNvSpPr txBox="1"/>
          <p:nvPr/>
        </p:nvSpPr>
        <p:spPr>
          <a:xfrm>
            <a:off x="6904989" y="-1225206"/>
            <a:ext cx="105740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First Function You Need to Know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Work with Table Components, Add Style"/>
          <p:cNvSpPr txBox="1"/>
          <p:nvPr/>
        </p:nvSpPr>
        <p:spPr>
          <a:xfrm>
            <a:off x="6459220" y="774699"/>
            <a:ext cx="114655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Work with Table Components, Add Style</a:t>
            </a:r>
          </a:p>
        </p:txBody>
      </p:sp>
      <p:sp>
        <p:nvSpPr>
          <p:cNvPr id="1021" name="Create or Modify Parts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Create or Modify Parts</a:t>
            </a:r>
          </a:p>
        </p:txBody>
      </p:sp>
      <p:sp>
        <p:nvSpPr>
          <p:cNvPr id="1022" name="exibble %&gt;% gt() %&gt;% tab_header(md(&quot;**gt** is cool&quot;)) %&gt;% tab_source_note(&quot;From gt.&quot;)"/>
          <p:cNvSpPr txBox="1"/>
          <p:nvPr/>
        </p:nvSpPr>
        <p:spPr>
          <a:xfrm>
            <a:off x="5187884" y="5110486"/>
            <a:ext cx="1438441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457200">
              <a:defRPr b="0" cap="none" spc="0" sz="27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 tab_header(md(</a:t>
            </a:r>
            <a:r>
              <a:rPr>
                <a:solidFill>
                  <a:schemeClr val="accent2"/>
                </a:solidFill>
              </a:rPr>
              <a:t>"**gt** is cool"</a:t>
            </a:r>
            <a:r>
              <a:t>)) %&gt;% tab_source_note(</a:t>
            </a:r>
            <a:r>
              <a:rPr>
                <a:solidFill>
                  <a:schemeClr val="accent2"/>
                </a:solidFill>
              </a:rPr>
              <a:t>"From gt."</a:t>
            </a:r>
            <a:r>
              <a:t>)</a:t>
            </a:r>
          </a:p>
        </p:txBody>
      </p:sp>
      <p:sp>
        <p:nvSpPr>
          <p:cNvPr id="1023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24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25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026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27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028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29" name="tab_header()  tab_spanner()  tab_spanner_delim()  tab_row_group()  tab_stubhead()  tab_footnote()  tab_source_note()  tab_style()  tab_options()"/>
          <p:cNvSpPr txBox="1"/>
          <p:nvPr/>
        </p:nvSpPr>
        <p:spPr>
          <a:xfrm>
            <a:off x="-19136136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tab_header()  tab_spanner()  tab_spanner_delim()  tab_row_group()  tab_stubhead()  tab_footnote()  tab_source_note()  tab_style()  tab_options()</a:t>
            </a:r>
          </a:p>
        </p:txBody>
      </p:sp>
      <p:grpSp>
        <p:nvGrpSpPr>
          <p:cNvPr id="1034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030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033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031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032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039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035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038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036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037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pic>
        <p:nvPicPr>
          <p:cNvPr id="1040" name="tab_header.png" descr="tab_hea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285635" y="7152926"/>
            <a:ext cx="14097658" cy="5037820"/>
          </a:xfrm>
          <a:prstGeom prst="rect">
            <a:avLst/>
          </a:prstGeom>
          <a:ln w="12700">
            <a:miter lim="400000"/>
          </a:ln>
        </p:spPr>
      </p:pic>
      <p:sp>
        <p:nvSpPr>
          <p:cNvPr id="1041" name="Line"/>
          <p:cNvSpPr/>
          <p:nvPr/>
        </p:nvSpPr>
        <p:spPr>
          <a:xfrm>
            <a:off x="5011404" y="4246230"/>
            <a:ext cx="4179698" cy="1"/>
          </a:xfrm>
          <a:prstGeom prst="line">
            <a:avLst/>
          </a:prstGeom>
          <a:ln w="38100">
            <a:solidFill>
              <a:srgbClr val="56C1FF">
                <a:alpha val="7454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1042" name="tab_source_note.png" descr="tab_source_no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5575" y="7153026"/>
            <a:ext cx="13052850" cy="5050665"/>
          </a:xfrm>
          <a:prstGeom prst="rect">
            <a:avLst/>
          </a:prstGeom>
          <a:ln w="12700">
            <a:miter lim="400000"/>
          </a:ln>
        </p:spPr>
      </p:pic>
      <p:sp>
        <p:nvSpPr>
          <p:cNvPr id="1043" name="Rounded Rectangle"/>
          <p:cNvSpPr/>
          <p:nvPr/>
        </p:nvSpPr>
        <p:spPr>
          <a:xfrm>
            <a:off x="7250755" y="11628786"/>
            <a:ext cx="9882490" cy="502886"/>
          </a:xfrm>
          <a:prstGeom prst="roundRect">
            <a:avLst>
              <a:gd name="adj" fmla="val 17815"/>
            </a:avLst>
          </a:prstGeom>
          <a:ln w="38100">
            <a:solidFill>
              <a:srgbClr val="56C1FF">
                <a:alpha val="7454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44" name="Rectangle"/>
          <p:cNvSpPr/>
          <p:nvPr/>
        </p:nvSpPr>
        <p:spPr>
          <a:xfrm>
            <a:off x="8524278" y="2350796"/>
            <a:ext cx="442867" cy="584201"/>
          </a:xfrm>
          <a:prstGeom prst="rect">
            <a:avLst/>
          </a:prstGeom>
          <a:solidFill>
            <a:srgbClr val="BB39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45" name="The Formatting Functions"/>
          <p:cNvSpPr txBox="1"/>
          <p:nvPr/>
        </p:nvSpPr>
        <p:spPr>
          <a:xfrm>
            <a:off x="8529002" y="-1083937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Formatting Functions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48" name="The Formatting Functions"/>
          <p:cNvSpPr txBox="1"/>
          <p:nvPr/>
        </p:nvSpPr>
        <p:spPr>
          <a:xfrm>
            <a:off x="8529002" y="774699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Formatting Functions</a:t>
            </a:r>
          </a:p>
        </p:txBody>
      </p:sp>
      <p:sp>
        <p:nvSpPr>
          <p:cNvPr id="1049" name="Format Data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Format Data</a:t>
            </a:r>
          </a:p>
        </p:txBody>
      </p:sp>
      <p:sp>
        <p:nvSpPr>
          <p:cNvPr id="1050" name="fmt_number()  fmt_scientific()  fmt_percent()  fmt_currency()  fmt_date()  fmt_time()  fmt_datetime()  fmt_markdown()  fmt_passthrough()  fmt_missing()  fmt()  text_transform()  data_color()"/>
          <p:cNvSpPr txBox="1"/>
          <p:nvPr/>
        </p:nvSpPr>
        <p:spPr>
          <a:xfrm>
            <a:off x="4945445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fmt_number()  fmt_scientific()  fmt_percent()  fmt_currency()  fmt_date()  fmt_time()  fmt_datetime()  fmt_markdown()  fmt_passthrough()  fmt_missing()  fmt()  text_transform()  data_color()</a:t>
            </a:r>
          </a:p>
        </p:txBody>
      </p:sp>
      <p:sp>
        <p:nvSpPr>
          <p:cNvPr id="1051" name="exibble %&gt;% gt() %&gt;% fmt_number(vars(num), decimals = 2)"/>
          <p:cNvSpPr txBox="1"/>
          <p:nvPr/>
        </p:nvSpPr>
        <p:spPr>
          <a:xfrm>
            <a:off x="5187884" y="5339383"/>
            <a:ext cx="1438441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0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exibble %&gt;% gt() %&gt;% fmt_number(vars(num), decimals = 2)</a:t>
            </a:r>
          </a:p>
        </p:txBody>
      </p:sp>
      <p:sp>
        <p:nvSpPr>
          <p:cNvPr id="1052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53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54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055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56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057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062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058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061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059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060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067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063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066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064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065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pic>
        <p:nvPicPr>
          <p:cNvPr id="1068" name="fmt_number.png" descr="fmt_numb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21777" y="7152926"/>
            <a:ext cx="13140446" cy="5065828"/>
          </a:xfrm>
          <a:prstGeom prst="rect">
            <a:avLst/>
          </a:prstGeom>
          <a:ln w="12700">
            <a:miter lim="400000"/>
          </a:ln>
        </p:spPr>
      </p:pic>
      <p:sp>
        <p:nvSpPr>
          <p:cNvPr id="1069" name="Rounded Rectangle"/>
          <p:cNvSpPr/>
          <p:nvPr/>
        </p:nvSpPr>
        <p:spPr>
          <a:xfrm>
            <a:off x="6392978" y="7004259"/>
            <a:ext cx="1843508" cy="5297276"/>
          </a:xfrm>
          <a:prstGeom prst="roundRect">
            <a:avLst>
              <a:gd name="adj" fmla="val 4860"/>
            </a:avLst>
          </a:prstGeom>
          <a:ln w="38100">
            <a:solidFill>
              <a:srgbClr val="D5DA3C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70" name="Line"/>
          <p:cNvSpPr/>
          <p:nvPr/>
        </p:nvSpPr>
        <p:spPr>
          <a:xfrm>
            <a:off x="4959427" y="4246230"/>
            <a:ext cx="2913976" cy="1"/>
          </a:xfrm>
          <a:prstGeom prst="line">
            <a:avLst/>
          </a:prstGeom>
          <a:ln w="38100">
            <a:solidFill>
              <a:srgbClr val="D5DA3C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1071" name="tab_source_note.png" descr="tab_source_no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3358908" y="7153026"/>
            <a:ext cx="13052851" cy="5050665"/>
          </a:xfrm>
          <a:prstGeom prst="rect">
            <a:avLst/>
          </a:prstGeom>
          <a:ln w="12700">
            <a:miter lim="400000"/>
          </a:ln>
        </p:spPr>
      </p:pic>
      <p:sp>
        <p:nvSpPr>
          <p:cNvPr id="1072" name="Rectangle"/>
          <p:cNvSpPr/>
          <p:nvPr/>
        </p:nvSpPr>
        <p:spPr>
          <a:xfrm>
            <a:off x="9910678" y="2350796"/>
            <a:ext cx="442867" cy="584201"/>
          </a:xfrm>
          <a:prstGeom prst="rect">
            <a:avLst/>
          </a:prstGeom>
          <a:solidFill>
            <a:srgbClr val="F7CB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73" name="Work with Table Components, Add Style"/>
          <p:cNvSpPr txBox="1"/>
          <p:nvPr/>
        </p:nvSpPr>
        <p:spPr>
          <a:xfrm>
            <a:off x="6459220" y="-1188349"/>
            <a:ext cx="114655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Work with Table Components, Add Style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76" name="The Formatting Functions"/>
          <p:cNvSpPr txBox="1"/>
          <p:nvPr/>
        </p:nvSpPr>
        <p:spPr>
          <a:xfrm>
            <a:off x="8529002" y="774699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Formatting Functions</a:t>
            </a:r>
          </a:p>
        </p:txBody>
      </p:sp>
      <p:sp>
        <p:nvSpPr>
          <p:cNvPr id="1077" name="Format Data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Format Data</a:t>
            </a:r>
          </a:p>
        </p:txBody>
      </p:sp>
      <p:sp>
        <p:nvSpPr>
          <p:cNvPr id="1078" name="fmt_number()  fmt_scientific()  fmt_percent()  fmt_currency()  fmt_date()  fmt_time()  fmt_datetime()  fmt_markdown()  fmt_passthrough()  fmt_missing()  fmt()  text_transform()  data_color()"/>
          <p:cNvSpPr txBox="1"/>
          <p:nvPr/>
        </p:nvSpPr>
        <p:spPr>
          <a:xfrm>
            <a:off x="1601387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fmt_number()  fmt_scientific()  fmt_percent()  fmt_currency()  fmt_date()  fmt_time()  fmt_datetime()  fmt_markdown()  fmt_passthrough()  fmt_missing()  fmt()  text_transform()  data_color()</a:t>
            </a:r>
          </a:p>
        </p:txBody>
      </p:sp>
      <p:sp>
        <p:nvSpPr>
          <p:cNvPr id="1079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80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81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082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83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084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089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085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088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086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087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094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090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093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091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092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pic>
        <p:nvPicPr>
          <p:cNvPr id="1095" name="fmt_number.png" descr="fmt_numb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229773" y="7152926"/>
            <a:ext cx="13140447" cy="5065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6" name="fmt_scientific.png" descr="fmt_scientific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44640" y="7152926"/>
            <a:ext cx="12894720" cy="5121736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Rounded Rectangle"/>
          <p:cNvSpPr/>
          <p:nvPr/>
        </p:nvSpPr>
        <p:spPr>
          <a:xfrm>
            <a:off x="6602379" y="7004259"/>
            <a:ext cx="1568126" cy="5297276"/>
          </a:xfrm>
          <a:prstGeom prst="roundRect">
            <a:avLst>
              <a:gd name="adj" fmla="val 5713"/>
            </a:avLst>
          </a:prstGeom>
          <a:ln w="38100">
            <a:solidFill>
              <a:srgbClr val="FF9300">
                <a:alpha val="7495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98" name="Line"/>
          <p:cNvSpPr/>
          <p:nvPr/>
        </p:nvSpPr>
        <p:spPr>
          <a:xfrm>
            <a:off x="5050056" y="4246230"/>
            <a:ext cx="3878078" cy="1"/>
          </a:xfrm>
          <a:prstGeom prst="line">
            <a:avLst/>
          </a:prstGeom>
          <a:ln w="38100">
            <a:solidFill>
              <a:srgbClr val="FF9300">
                <a:alpha val="7495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99" name="Rectangle"/>
          <p:cNvSpPr/>
          <p:nvPr/>
        </p:nvSpPr>
        <p:spPr>
          <a:xfrm>
            <a:off x="9910678" y="2350796"/>
            <a:ext cx="442867" cy="584201"/>
          </a:xfrm>
          <a:prstGeom prst="rect">
            <a:avLst/>
          </a:prstGeom>
          <a:solidFill>
            <a:srgbClr val="F7CB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00" name="exibble %&gt;% gt() %&gt;%…"/>
          <p:cNvSpPr txBox="1"/>
          <p:nvPr/>
        </p:nvSpPr>
        <p:spPr>
          <a:xfrm>
            <a:off x="5187884" y="5110290"/>
            <a:ext cx="14384414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457200">
              <a:defRPr b="0" cap="none" spc="0" sz="30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</a:t>
            </a:r>
          </a:p>
          <a:p>
            <a:pPr defTabSz="457200">
              <a:defRPr b="0" cap="none" spc="0" sz="30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fmt_scientific(vars(num)</a:t>
            </a:r>
          </a:p>
        </p:txBody>
      </p:sp>
      <p:sp>
        <p:nvSpPr>
          <p:cNvPr id="1101" name="Line"/>
          <p:cNvSpPr/>
          <p:nvPr/>
        </p:nvSpPr>
        <p:spPr>
          <a:xfrm>
            <a:off x="5050056" y="4247227"/>
            <a:ext cx="3878078" cy="1"/>
          </a:xfrm>
          <a:prstGeom prst="line">
            <a:avLst/>
          </a:prstGeom>
          <a:ln w="38100">
            <a:solidFill>
              <a:srgbClr val="FF9300">
                <a:alpha val="7495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02" name=")"/>
          <p:cNvSpPr txBox="1"/>
          <p:nvPr/>
        </p:nvSpPr>
        <p:spPr>
          <a:xfrm>
            <a:off x="11122390" y="5108243"/>
            <a:ext cx="4428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457200">
              <a:defRPr b="0" cap="none" spc="0" sz="30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</a:p>
          <a:p>
            <a:pPr defTabSz="457200">
              <a:defRPr b="0" cap="none" spc="0" sz="30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05" name="The Formatting Functions"/>
          <p:cNvSpPr txBox="1"/>
          <p:nvPr/>
        </p:nvSpPr>
        <p:spPr>
          <a:xfrm>
            <a:off x="8529002" y="774699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Formatting Functions</a:t>
            </a:r>
          </a:p>
        </p:txBody>
      </p:sp>
      <p:sp>
        <p:nvSpPr>
          <p:cNvPr id="1106" name="Format Data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Format Data</a:t>
            </a:r>
          </a:p>
        </p:txBody>
      </p:sp>
      <p:sp>
        <p:nvSpPr>
          <p:cNvPr id="1107" name="fmt_number()  fmt_scientific()  fmt_percent()  fmt_currency()  fmt_date()  fmt_time()  fmt_datetime()  fmt_markdown()  fmt_passthrough()  fmt_missing()  fmt()  text_transform()  data_color()"/>
          <p:cNvSpPr txBox="1"/>
          <p:nvPr/>
        </p:nvSpPr>
        <p:spPr>
          <a:xfrm>
            <a:off x="1601387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fmt_number()  fmt_scientific()  fmt_percent()  fmt_currency()  fmt_date()  fmt_time()  fmt_datetime()  fmt_markdown()  fmt_passthrough()  fmt_missing()  fmt()  text_transform()  data_color()</a:t>
            </a:r>
          </a:p>
        </p:txBody>
      </p:sp>
      <p:sp>
        <p:nvSpPr>
          <p:cNvPr id="1108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09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10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111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12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113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118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114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117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115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116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123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119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122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120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121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sp>
        <p:nvSpPr>
          <p:cNvPr id="1124" name="Rectangle"/>
          <p:cNvSpPr/>
          <p:nvPr/>
        </p:nvSpPr>
        <p:spPr>
          <a:xfrm>
            <a:off x="9910678" y="2350796"/>
            <a:ext cx="442867" cy="584201"/>
          </a:xfrm>
          <a:prstGeom prst="rect">
            <a:avLst/>
          </a:prstGeom>
          <a:solidFill>
            <a:srgbClr val="F7CB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25" name="Line"/>
          <p:cNvSpPr/>
          <p:nvPr/>
        </p:nvSpPr>
        <p:spPr>
          <a:xfrm>
            <a:off x="5050056" y="4246230"/>
            <a:ext cx="3878078" cy="1"/>
          </a:xfrm>
          <a:prstGeom prst="line">
            <a:avLst/>
          </a:prstGeom>
          <a:ln w="38100">
            <a:solidFill>
              <a:srgbClr val="FF9300">
                <a:alpha val="7495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26" name="Line"/>
          <p:cNvSpPr/>
          <p:nvPr/>
        </p:nvSpPr>
        <p:spPr>
          <a:xfrm>
            <a:off x="5050056" y="4323427"/>
            <a:ext cx="3878078" cy="1"/>
          </a:xfrm>
          <a:prstGeom prst="line">
            <a:avLst/>
          </a:prstGeom>
          <a:ln w="38100">
            <a:solidFill>
              <a:srgbClr val="FF9300">
                <a:alpha val="7495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27" name=", rows = num &gt;= 10^3"/>
          <p:cNvSpPr txBox="1"/>
          <p:nvPr/>
        </p:nvSpPr>
        <p:spPr>
          <a:xfrm>
            <a:off x="11129047" y="5603544"/>
            <a:ext cx="5122382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0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, rows = num &gt;= 10^3</a:t>
            </a:r>
          </a:p>
        </p:txBody>
      </p:sp>
      <p:sp>
        <p:nvSpPr>
          <p:cNvPr id="1128" name="exibble %&gt;% gt() %&gt;%…"/>
          <p:cNvSpPr txBox="1"/>
          <p:nvPr/>
        </p:nvSpPr>
        <p:spPr>
          <a:xfrm>
            <a:off x="5187884" y="5110290"/>
            <a:ext cx="6448567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457200">
              <a:defRPr b="0" cap="none" spc="0" sz="30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</a:t>
            </a:r>
          </a:p>
          <a:p>
            <a:pPr defTabSz="457200">
              <a:defRPr b="0" cap="none" spc="0" sz="30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fmt_scientific(vars(num)</a:t>
            </a:r>
          </a:p>
        </p:txBody>
      </p:sp>
      <p:sp>
        <p:nvSpPr>
          <p:cNvPr id="1129" name=")"/>
          <p:cNvSpPr txBox="1"/>
          <p:nvPr/>
        </p:nvSpPr>
        <p:spPr>
          <a:xfrm>
            <a:off x="15778560" y="5108243"/>
            <a:ext cx="442867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457200">
              <a:defRPr b="0" cap="none" spc="0" sz="30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</a:p>
          <a:p>
            <a:pPr defTabSz="457200">
              <a:defRPr b="0" cap="none" spc="0" sz="30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)</a:t>
            </a:r>
          </a:p>
        </p:txBody>
      </p:sp>
      <p:pic>
        <p:nvPicPr>
          <p:cNvPr id="1130" name="fmt_scientific.png" descr="fmt_scientifi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186082" y="7152926"/>
            <a:ext cx="12894720" cy="5121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1" name="fmt_scientific_2.png" descr="fmt_scientific_2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51305" y="7110155"/>
            <a:ext cx="11491344" cy="5117480"/>
          </a:xfrm>
          <a:prstGeom prst="rect">
            <a:avLst/>
          </a:prstGeom>
          <a:ln w="12700">
            <a:miter lim="400000"/>
          </a:ln>
        </p:spPr>
      </p:pic>
      <p:sp>
        <p:nvSpPr>
          <p:cNvPr id="1132" name="Rounded Rectangle"/>
          <p:cNvSpPr/>
          <p:nvPr/>
        </p:nvSpPr>
        <p:spPr>
          <a:xfrm>
            <a:off x="6677918" y="9814457"/>
            <a:ext cx="1417048" cy="2378774"/>
          </a:xfrm>
          <a:prstGeom prst="roundRect">
            <a:avLst>
              <a:gd name="adj" fmla="val 6322"/>
            </a:avLst>
          </a:prstGeom>
          <a:ln w="63500">
            <a:solidFill>
              <a:srgbClr val="F09C20">
                <a:alpha val="7495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35" name="The Formatting Functions"/>
          <p:cNvSpPr txBox="1"/>
          <p:nvPr/>
        </p:nvSpPr>
        <p:spPr>
          <a:xfrm>
            <a:off x="8529002" y="774699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Formatting Functions</a:t>
            </a:r>
          </a:p>
        </p:txBody>
      </p:sp>
      <p:sp>
        <p:nvSpPr>
          <p:cNvPr id="1136" name="Format Data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Format Data</a:t>
            </a:r>
          </a:p>
        </p:txBody>
      </p:sp>
      <p:sp>
        <p:nvSpPr>
          <p:cNvPr id="1137" name="fmt_number()  fmt_scientific()  fmt_percent()  fmt_currency()  fmt_date()  fmt_time()  fmt_datetime()  fmt_markdown()  fmt_passthrough()  fmt_missing()  fmt()  text_transform()  data_color()"/>
          <p:cNvSpPr txBox="1"/>
          <p:nvPr/>
        </p:nvSpPr>
        <p:spPr>
          <a:xfrm>
            <a:off x="-6449378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fmt_number()  fmt_scientific()  fmt_percent()  fmt_currency()  fmt_date()  fmt_time()  fmt_datetime()  fmt_markdown()  fmt_passthrough()  fmt_missing()  fmt()  text_transform()  data_color()</a:t>
            </a:r>
          </a:p>
        </p:txBody>
      </p:sp>
      <p:sp>
        <p:nvSpPr>
          <p:cNvPr id="1138" name="exibble %&gt;% gt() %&gt;%…"/>
          <p:cNvSpPr txBox="1"/>
          <p:nvPr/>
        </p:nvSpPr>
        <p:spPr>
          <a:xfrm>
            <a:off x="5185488" y="5099703"/>
            <a:ext cx="14384415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457200">
              <a:defRPr b="0" cap="none" spc="0" sz="30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</a:t>
            </a:r>
          </a:p>
          <a:p>
            <a:pPr defTabSz="457200">
              <a:defRPr b="0" cap="none" spc="0" sz="30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fmt_currency(vars(currency), currency = </a:t>
            </a:r>
            <a:r>
              <a:rPr>
                <a:solidFill>
                  <a:schemeClr val="accent2"/>
                </a:solidFill>
              </a:rPr>
              <a:t>"EUR"</a:t>
            </a:r>
            <a:r>
              <a:t>)</a:t>
            </a:r>
          </a:p>
        </p:txBody>
      </p:sp>
      <p:sp>
        <p:nvSpPr>
          <p:cNvPr id="1139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40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41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142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43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144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149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145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148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146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147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154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150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153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151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152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pic>
        <p:nvPicPr>
          <p:cNvPr id="1155" name="fmt_currency.png" descr="fmt_currenc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6454" y="7152926"/>
            <a:ext cx="13151092" cy="5048670"/>
          </a:xfrm>
          <a:prstGeom prst="rect">
            <a:avLst/>
          </a:prstGeom>
          <a:ln w="12700">
            <a:miter lim="400000"/>
          </a:ln>
        </p:spPr>
      </p:pic>
      <p:sp>
        <p:nvSpPr>
          <p:cNvPr id="1156" name="Rounded Rectangle"/>
          <p:cNvSpPr/>
          <p:nvPr/>
        </p:nvSpPr>
        <p:spPr>
          <a:xfrm>
            <a:off x="14678488" y="7004259"/>
            <a:ext cx="1493017" cy="5297276"/>
          </a:xfrm>
          <a:prstGeom prst="roundRect">
            <a:avLst>
              <a:gd name="adj" fmla="val 6001"/>
            </a:avLst>
          </a:prstGeom>
          <a:ln w="38100">
            <a:solidFill>
              <a:srgbClr val="1DB100">
                <a:alpha val="7450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57" name="Line"/>
          <p:cNvSpPr/>
          <p:nvPr/>
        </p:nvSpPr>
        <p:spPr>
          <a:xfrm>
            <a:off x="5025947" y="4246230"/>
            <a:ext cx="3388040" cy="1"/>
          </a:xfrm>
          <a:prstGeom prst="line">
            <a:avLst/>
          </a:prstGeom>
          <a:ln w="38100">
            <a:solidFill>
              <a:srgbClr val="1DB100">
                <a:alpha val="7450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58" name="Rectangle"/>
          <p:cNvSpPr/>
          <p:nvPr/>
        </p:nvSpPr>
        <p:spPr>
          <a:xfrm>
            <a:off x="9910678" y="2350796"/>
            <a:ext cx="442867" cy="584201"/>
          </a:xfrm>
          <a:prstGeom prst="rect">
            <a:avLst/>
          </a:prstGeom>
          <a:solidFill>
            <a:srgbClr val="F7CB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1159" name="fmt_scientific_2.png" descr="fmt_scientific_2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867338" y="7110155"/>
            <a:ext cx="11491344" cy="5117480"/>
          </a:xfrm>
          <a:prstGeom prst="rect">
            <a:avLst/>
          </a:prstGeom>
          <a:ln w="12700">
            <a:miter lim="400000"/>
          </a:ln>
        </p:spPr>
      </p:pic>
      <p:sp>
        <p:nvSpPr>
          <p:cNvPr id="1164" name="Connection Line"/>
          <p:cNvSpPr/>
          <p:nvPr/>
        </p:nvSpPr>
        <p:spPr>
          <a:xfrm>
            <a:off x="15451659" y="5201976"/>
            <a:ext cx="811976" cy="399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5" fill="norm" stroke="1" extrusionOk="0">
                <a:moveTo>
                  <a:pt x="0" y="20865"/>
                </a:moveTo>
                <a:cubicBezTo>
                  <a:pt x="1622" y="6200"/>
                  <a:pt x="8822" y="-735"/>
                  <a:pt x="21600" y="61"/>
                </a:cubicBezTo>
              </a:path>
            </a:pathLst>
          </a:custGeom>
          <a:ln w="25400">
            <a:solidFill>
              <a:srgbClr val="53585F"/>
            </a:solidFill>
            <a:miter lim="400000"/>
            <a:tailEnd type="stealth"/>
          </a:ln>
        </p:spPr>
        <p:txBody>
          <a:bodyPr/>
          <a:lstStyle/>
          <a:p>
            <a:pPr/>
          </a:p>
        </p:txBody>
      </p:sp>
      <p:grpSp>
        <p:nvGrpSpPr>
          <p:cNvPr id="1163" name="Group"/>
          <p:cNvGrpSpPr/>
          <p:nvPr/>
        </p:nvGrpSpPr>
        <p:grpSpPr>
          <a:xfrm>
            <a:off x="16332759" y="4944398"/>
            <a:ext cx="3889285" cy="520701"/>
            <a:chOff x="0" y="0"/>
            <a:chExt cx="3889283" cy="520700"/>
          </a:xfrm>
        </p:grpSpPr>
        <p:sp>
          <p:nvSpPr>
            <p:cNvPr id="1161" name="info_currencies()"/>
            <p:cNvSpPr txBox="1"/>
            <p:nvPr/>
          </p:nvSpPr>
          <p:spPr>
            <a:xfrm>
              <a:off x="536483" y="0"/>
              <a:ext cx="33528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 defTabSz="457200">
                <a:defRPr b="0" cap="none" spc="0" sz="2500">
                  <a:solidFill>
                    <a:srgbClr val="2E2D2E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pPr/>
              <a:r>
                <a:t>info_currencies()</a:t>
              </a:r>
            </a:p>
          </p:txBody>
        </p:sp>
        <p:sp>
          <p:nvSpPr>
            <p:cNvPr id="1162" name="try"/>
            <p:cNvSpPr txBox="1"/>
            <p:nvPr/>
          </p:nvSpPr>
          <p:spPr>
            <a:xfrm>
              <a:off x="0" y="11785"/>
              <a:ext cx="540536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 defTabSz="457200">
                <a:defRPr b="0" cap="none" spc="156" sz="2600">
                  <a:solidFill>
                    <a:srgbClr val="2E2D2E"/>
                  </a:solidFill>
                </a:defRPr>
              </a:lvl1pPr>
            </a:lstStyle>
            <a:p>
              <a:pPr/>
              <a:r>
                <a:t>try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67" name="The Formatting Functions"/>
          <p:cNvSpPr txBox="1"/>
          <p:nvPr/>
        </p:nvSpPr>
        <p:spPr>
          <a:xfrm>
            <a:off x="8529002" y="774699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Formatting Functions</a:t>
            </a:r>
          </a:p>
        </p:txBody>
      </p:sp>
      <p:sp>
        <p:nvSpPr>
          <p:cNvPr id="1168" name="Format Data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Format Data</a:t>
            </a:r>
          </a:p>
        </p:txBody>
      </p:sp>
      <p:sp>
        <p:nvSpPr>
          <p:cNvPr id="1169" name="fmt_number()  fmt_scientific()  fmt_percent()  fmt_currency()  fmt_date()  fmt_time()  fmt_datetime()  fmt_markdown()  fmt_passthrough()  fmt_missing()  fmt()  text_transform()  data_color()"/>
          <p:cNvSpPr txBox="1"/>
          <p:nvPr/>
        </p:nvSpPr>
        <p:spPr>
          <a:xfrm>
            <a:off x="-10342550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fmt_number()  fmt_scientific()  fmt_percent()  fmt_currency()  fmt_date()  fmt_time()  fmt_datetime()  fmt_markdown()  fmt_passthrough()  fmt_missing()  fmt()  text_transform()  data_color()</a:t>
            </a:r>
          </a:p>
        </p:txBody>
      </p:sp>
      <p:sp>
        <p:nvSpPr>
          <p:cNvPr id="1170" name="exibble %&gt;% gt() %&gt;%…"/>
          <p:cNvSpPr txBox="1"/>
          <p:nvPr/>
        </p:nvSpPr>
        <p:spPr>
          <a:xfrm>
            <a:off x="5187884" y="5110783"/>
            <a:ext cx="14384414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457200">
              <a:defRPr b="0" cap="none" spc="0" sz="30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</a:t>
            </a:r>
          </a:p>
          <a:p>
            <a:pPr defTabSz="457200">
              <a:defRPr b="0" cap="none" spc="0" sz="30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fmt_date(vars(date), date_style = </a:t>
            </a:r>
            <a:r>
              <a:rPr>
                <a:solidFill>
                  <a:schemeClr val="accent1"/>
                </a:solidFill>
              </a:rPr>
              <a:t>2</a:t>
            </a:r>
            <a:r>
              <a:t>)</a:t>
            </a:r>
          </a:p>
        </p:txBody>
      </p:sp>
      <p:sp>
        <p:nvSpPr>
          <p:cNvPr id="1171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72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73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174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75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176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181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177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180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178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179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186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182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185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183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184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pic>
        <p:nvPicPr>
          <p:cNvPr id="1187" name="fmt_currency.png" descr="fmt_currenc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484878" y="7152926"/>
            <a:ext cx="13151093" cy="5048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8" name="fmt_date.png" descr="fmt_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7608" y="7142046"/>
            <a:ext cx="13208784" cy="5105141"/>
          </a:xfrm>
          <a:prstGeom prst="rect">
            <a:avLst/>
          </a:prstGeom>
          <a:ln w="12700">
            <a:miter lim="400000"/>
          </a:ln>
        </p:spPr>
      </p:pic>
      <p:sp>
        <p:nvSpPr>
          <p:cNvPr id="1189" name="Rounded Rectangle"/>
          <p:cNvSpPr/>
          <p:nvPr/>
        </p:nvSpPr>
        <p:spPr>
          <a:xfrm>
            <a:off x="9295387" y="7004259"/>
            <a:ext cx="3182922" cy="5297276"/>
          </a:xfrm>
          <a:prstGeom prst="roundRect">
            <a:avLst>
              <a:gd name="adj" fmla="val 2815"/>
            </a:avLst>
          </a:prstGeom>
          <a:ln w="38100">
            <a:solidFill>
              <a:srgbClr val="4E76D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02" name="Connection Line"/>
          <p:cNvSpPr/>
          <p:nvPr/>
        </p:nvSpPr>
        <p:spPr>
          <a:xfrm>
            <a:off x="13615424" y="5201976"/>
            <a:ext cx="811976" cy="399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5" fill="norm" stroke="1" extrusionOk="0">
                <a:moveTo>
                  <a:pt x="0" y="20865"/>
                </a:moveTo>
                <a:cubicBezTo>
                  <a:pt x="1622" y="6200"/>
                  <a:pt x="8822" y="-735"/>
                  <a:pt x="21600" y="61"/>
                </a:cubicBezTo>
              </a:path>
            </a:pathLst>
          </a:custGeom>
          <a:ln w="25400">
            <a:solidFill>
              <a:srgbClr val="53585F"/>
            </a:solidFill>
            <a:miter lim="400000"/>
            <a:tailEnd type="stealth"/>
          </a:ln>
        </p:spPr>
        <p:txBody>
          <a:bodyPr/>
          <a:lstStyle/>
          <a:p>
            <a:pPr/>
          </a:p>
        </p:txBody>
      </p:sp>
      <p:grpSp>
        <p:nvGrpSpPr>
          <p:cNvPr id="1193" name="Group"/>
          <p:cNvGrpSpPr/>
          <p:nvPr/>
        </p:nvGrpSpPr>
        <p:grpSpPr>
          <a:xfrm>
            <a:off x="14496524" y="4944398"/>
            <a:ext cx="3889284" cy="520701"/>
            <a:chOff x="0" y="0"/>
            <a:chExt cx="3889283" cy="520700"/>
          </a:xfrm>
        </p:grpSpPr>
        <p:sp>
          <p:nvSpPr>
            <p:cNvPr id="1191" name="info_date_style()"/>
            <p:cNvSpPr txBox="1"/>
            <p:nvPr/>
          </p:nvSpPr>
          <p:spPr>
            <a:xfrm>
              <a:off x="536483" y="0"/>
              <a:ext cx="33528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 defTabSz="457200">
                <a:defRPr b="0" cap="none" spc="0" sz="2500">
                  <a:solidFill>
                    <a:srgbClr val="2E2D2E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pPr/>
              <a:r>
                <a:t>info_date_style()</a:t>
              </a:r>
            </a:p>
          </p:txBody>
        </p:sp>
        <p:sp>
          <p:nvSpPr>
            <p:cNvPr id="1192" name="try"/>
            <p:cNvSpPr txBox="1"/>
            <p:nvPr/>
          </p:nvSpPr>
          <p:spPr>
            <a:xfrm>
              <a:off x="0" y="11785"/>
              <a:ext cx="540536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normAutofit fontScale="100000" lnSpcReduction="0"/>
            </a:bodyPr>
            <a:lstStyle>
              <a:lvl1pPr defTabSz="457200">
                <a:defRPr b="0" cap="none" spc="156" sz="2600">
                  <a:solidFill>
                    <a:srgbClr val="2E2D2E"/>
                  </a:solidFill>
                </a:defRPr>
              </a:lvl1pPr>
            </a:lstStyle>
            <a:p>
              <a:pPr/>
              <a:r>
                <a:t>try</a:t>
              </a:r>
            </a:p>
          </p:txBody>
        </p:sp>
      </p:grpSp>
      <p:sp>
        <p:nvSpPr>
          <p:cNvPr id="1194" name="Line"/>
          <p:cNvSpPr/>
          <p:nvPr/>
        </p:nvSpPr>
        <p:spPr>
          <a:xfrm>
            <a:off x="5007793" y="4246230"/>
            <a:ext cx="2442674" cy="1"/>
          </a:xfrm>
          <a:prstGeom prst="line">
            <a:avLst/>
          </a:prstGeom>
          <a:ln w="38100">
            <a:solidFill>
              <a:srgbClr val="4E76D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95" name="Rectangle"/>
          <p:cNvSpPr/>
          <p:nvPr/>
        </p:nvSpPr>
        <p:spPr>
          <a:xfrm>
            <a:off x="9910678" y="2350796"/>
            <a:ext cx="442867" cy="584201"/>
          </a:xfrm>
          <a:prstGeom prst="rect">
            <a:avLst/>
          </a:prstGeom>
          <a:solidFill>
            <a:srgbClr val="F7CB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96" name="Rounded Rectangle"/>
          <p:cNvSpPr/>
          <p:nvPr/>
        </p:nvSpPr>
        <p:spPr>
          <a:xfrm>
            <a:off x="6657633" y="15242632"/>
            <a:ext cx="1432877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97" name="Rounded Rectangle"/>
          <p:cNvSpPr/>
          <p:nvPr/>
        </p:nvSpPr>
        <p:spPr>
          <a:xfrm>
            <a:off x="11643142" y="15242632"/>
            <a:ext cx="719780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98" name="Rounded Rectangle"/>
          <p:cNvSpPr/>
          <p:nvPr/>
        </p:nvSpPr>
        <p:spPr>
          <a:xfrm>
            <a:off x="10173194" y="15789169"/>
            <a:ext cx="1499329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99" name="Rounded Rectangle"/>
          <p:cNvSpPr/>
          <p:nvPr/>
        </p:nvSpPr>
        <p:spPr>
          <a:xfrm>
            <a:off x="14753271" y="15789169"/>
            <a:ext cx="1448578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00" name="Rounded Rectangle"/>
          <p:cNvSpPr/>
          <p:nvPr/>
        </p:nvSpPr>
        <p:spPr>
          <a:xfrm>
            <a:off x="12471317" y="16308638"/>
            <a:ext cx="2208724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01" name="Rounded Rectangle"/>
          <p:cNvSpPr/>
          <p:nvPr/>
        </p:nvSpPr>
        <p:spPr>
          <a:xfrm>
            <a:off x="8070311" y="14706493"/>
            <a:ext cx="1394814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05" name="The Formatting Functions"/>
          <p:cNvSpPr txBox="1"/>
          <p:nvPr/>
        </p:nvSpPr>
        <p:spPr>
          <a:xfrm>
            <a:off x="8529002" y="774699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Formatting Functions</a:t>
            </a:r>
          </a:p>
        </p:txBody>
      </p:sp>
      <p:sp>
        <p:nvSpPr>
          <p:cNvPr id="1206" name="Format Data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Format Data</a:t>
            </a:r>
          </a:p>
        </p:txBody>
      </p:sp>
      <p:sp>
        <p:nvSpPr>
          <p:cNvPr id="1207" name="fmt_number()  fmt_scientific()  fmt_percent()  fmt_currency()  fmt_date()  fmt_time()  fmt_datetime()  fmt_markdown()  fmt_passthrough()  fmt_missing()  fmt()  text_transform()  data_color()"/>
          <p:cNvSpPr txBox="1"/>
          <p:nvPr/>
        </p:nvSpPr>
        <p:spPr>
          <a:xfrm>
            <a:off x="-28679065" y="3595196"/>
            <a:ext cx="5310168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fmt_number()  fmt_scientific()  fmt_percent()  fmt_currency()  fmt_date()  fmt_time()  fmt_datetime()  fmt_markdown()  fmt_passthrough()  fmt_missing()  fmt()  text_transform()  data_color()</a:t>
            </a:r>
          </a:p>
        </p:txBody>
      </p:sp>
      <p:sp>
        <p:nvSpPr>
          <p:cNvPr id="1208" name="exibble %&gt;% gt() %&gt;% fmt_missing(columns = everything())"/>
          <p:cNvSpPr txBox="1"/>
          <p:nvPr/>
        </p:nvSpPr>
        <p:spPr>
          <a:xfrm>
            <a:off x="5187884" y="5339383"/>
            <a:ext cx="1438441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0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exibble %&gt;% gt() %&gt;% fmt_missing(columns = everything())</a:t>
            </a:r>
          </a:p>
        </p:txBody>
      </p:sp>
      <p:sp>
        <p:nvSpPr>
          <p:cNvPr id="1209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10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11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212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13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214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219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215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218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216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217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224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220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223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221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222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pic>
        <p:nvPicPr>
          <p:cNvPr id="1225" name="fmt_date.png" descr="fmt_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363386" y="7142046"/>
            <a:ext cx="13208784" cy="510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6" name="fmt_missing.png" descr="fmt_miss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1615" y="7134303"/>
            <a:ext cx="13180770" cy="5090823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Rounded Rectangle"/>
          <p:cNvSpPr/>
          <p:nvPr/>
        </p:nvSpPr>
        <p:spPr>
          <a:xfrm>
            <a:off x="6657633" y="10531409"/>
            <a:ext cx="1432877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28" name="Rounded Rectangle"/>
          <p:cNvSpPr/>
          <p:nvPr/>
        </p:nvSpPr>
        <p:spPr>
          <a:xfrm>
            <a:off x="11643142" y="10531409"/>
            <a:ext cx="719780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29" name="Rounded Rectangle"/>
          <p:cNvSpPr/>
          <p:nvPr/>
        </p:nvSpPr>
        <p:spPr>
          <a:xfrm>
            <a:off x="10173194" y="11077946"/>
            <a:ext cx="1499329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30" name="Rounded Rectangle"/>
          <p:cNvSpPr/>
          <p:nvPr/>
        </p:nvSpPr>
        <p:spPr>
          <a:xfrm>
            <a:off x="14753271" y="11077946"/>
            <a:ext cx="1448578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31" name="Rounded Rectangle"/>
          <p:cNvSpPr/>
          <p:nvPr/>
        </p:nvSpPr>
        <p:spPr>
          <a:xfrm>
            <a:off x="12471317" y="11597416"/>
            <a:ext cx="2208724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32" name="Rounded Rectangle"/>
          <p:cNvSpPr/>
          <p:nvPr/>
        </p:nvSpPr>
        <p:spPr>
          <a:xfrm>
            <a:off x="8070311" y="9995269"/>
            <a:ext cx="1394814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33" name="Line"/>
          <p:cNvSpPr/>
          <p:nvPr/>
        </p:nvSpPr>
        <p:spPr>
          <a:xfrm>
            <a:off x="4980563" y="4246230"/>
            <a:ext cx="3163042" cy="1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34" name="Rectangle"/>
          <p:cNvSpPr/>
          <p:nvPr/>
        </p:nvSpPr>
        <p:spPr>
          <a:xfrm>
            <a:off x="9910678" y="2350796"/>
            <a:ext cx="442867" cy="584201"/>
          </a:xfrm>
          <a:prstGeom prst="rect">
            <a:avLst/>
          </a:prstGeom>
          <a:solidFill>
            <a:srgbClr val="F7CB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35" name="Rounded Rectangle"/>
          <p:cNvSpPr/>
          <p:nvPr/>
        </p:nvSpPr>
        <p:spPr>
          <a:xfrm>
            <a:off x="-2451140" y="7004259"/>
            <a:ext cx="2126033" cy="5297276"/>
          </a:xfrm>
          <a:prstGeom prst="roundRect">
            <a:avLst>
              <a:gd name="adj" fmla="val 4214"/>
            </a:avLst>
          </a:prstGeom>
          <a:ln w="38100">
            <a:solidFill>
              <a:srgbClr val="0F42F3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36" name="How to Do Modifications on Entire Columns"/>
          <p:cNvSpPr txBox="1"/>
          <p:nvPr/>
        </p:nvSpPr>
        <p:spPr>
          <a:xfrm>
            <a:off x="6000432" y="-1051725"/>
            <a:ext cx="123831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How to Do Modifications on Entire Columns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39" name="How to Do Modifications on Entire Columns"/>
          <p:cNvSpPr txBox="1"/>
          <p:nvPr/>
        </p:nvSpPr>
        <p:spPr>
          <a:xfrm>
            <a:off x="6000432" y="774699"/>
            <a:ext cx="123831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How to Do Modifications on Entire Columns</a:t>
            </a:r>
          </a:p>
        </p:txBody>
      </p:sp>
      <p:sp>
        <p:nvSpPr>
          <p:cNvPr id="1240" name="Modify Columns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Modify Columns</a:t>
            </a:r>
          </a:p>
        </p:txBody>
      </p:sp>
      <p:sp>
        <p:nvSpPr>
          <p:cNvPr id="1241" name="cols_align()  cols_width()  cols_label()  cols_move_to_start()  cols_move_to_end()  cols_move()  cols_hide()  cols_merge_range()  cols_merge_uncert()  cols_merge()"/>
          <p:cNvSpPr txBox="1"/>
          <p:nvPr/>
        </p:nvSpPr>
        <p:spPr>
          <a:xfrm>
            <a:off x="4915191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cols_align()  cols_width()  cols_label()  cols_move_to_start()  cols_move_to_end()  cols_move()  cols_hide()  cols_merge_range()  cols_merge_uncert()  cols_merge()</a:t>
            </a:r>
          </a:p>
        </p:txBody>
      </p:sp>
      <p:sp>
        <p:nvSpPr>
          <p:cNvPr id="1242" name="exibble %&gt;% gt() %&gt;%…"/>
          <p:cNvSpPr txBox="1"/>
          <p:nvPr/>
        </p:nvSpPr>
        <p:spPr>
          <a:xfrm>
            <a:off x="5187884" y="5110783"/>
            <a:ext cx="14384414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457200">
              <a:defRPr b="0" cap="none" spc="0" sz="30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</a:t>
            </a:r>
          </a:p>
          <a:p>
            <a:pPr defTabSz="457200">
              <a:defRPr b="0" cap="none" spc="0" sz="30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cols_align(vars(char, fctr), align = </a:t>
            </a:r>
            <a:r>
              <a:rPr>
                <a:solidFill>
                  <a:schemeClr val="accent2"/>
                </a:solidFill>
              </a:rPr>
              <a:t>"right"</a:t>
            </a:r>
            <a:r>
              <a:t>)</a:t>
            </a:r>
          </a:p>
        </p:txBody>
      </p:sp>
      <p:sp>
        <p:nvSpPr>
          <p:cNvPr id="1243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44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45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246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47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248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253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249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252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250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251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258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254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257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255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256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sp>
        <p:nvSpPr>
          <p:cNvPr id="1259" name="Line"/>
          <p:cNvSpPr/>
          <p:nvPr/>
        </p:nvSpPr>
        <p:spPr>
          <a:xfrm>
            <a:off x="4959427" y="4246230"/>
            <a:ext cx="2896226" cy="1"/>
          </a:xfrm>
          <a:prstGeom prst="line">
            <a:avLst/>
          </a:prstGeom>
          <a:ln w="38100">
            <a:solidFill>
              <a:srgbClr val="0F42F3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1260" name="cols_align.png" descr="cols_alig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0329" y="7160393"/>
            <a:ext cx="13123342" cy="5083955"/>
          </a:xfrm>
          <a:prstGeom prst="rect">
            <a:avLst/>
          </a:prstGeom>
          <a:ln w="12700">
            <a:miter lim="400000"/>
          </a:ln>
        </p:spPr>
      </p:pic>
      <p:sp>
        <p:nvSpPr>
          <p:cNvPr id="1261" name="Rounded Rectangle"/>
          <p:cNvSpPr/>
          <p:nvPr/>
        </p:nvSpPr>
        <p:spPr>
          <a:xfrm>
            <a:off x="8069378" y="7004259"/>
            <a:ext cx="2126033" cy="5297276"/>
          </a:xfrm>
          <a:prstGeom prst="roundRect">
            <a:avLst>
              <a:gd name="adj" fmla="val 4214"/>
            </a:avLst>
          </a:prstGeom>
          <a:ln w="38100">
            <a:solidFill>
              <a:srgbClr val="0F42F3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62" name="Line"/>
          <p:cNvSpPr/>
          <p:nvPr/>
        </p:nvSpPr>
        <p:spPr>
          <a:xfrm flipV="1">
            <a:off x="9285721" y="6932821"/>
            <a:ext cx="1" cy="5447705"/>
          </a:xfrm>
          <a:prstGeom prst="line">
            <a:avLst/>
          </a:prstGeom>
          <a:ln w="25400">
            <a:solidFill>
              <a:schemeClr val="accent5">
                <a:hueOff val="-444211"/>
                <a:satOff val="-14915"/>
                <a:lumOff val="22857"/>
                <a:alpha val="4030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63" name="Line"/>
          <p:cNvSpPr/>
          <p:nvPr/>
        </p:nvSpPr>
        <p:spPr>
          <a:xfrm flipV="1">
            <a:off x="10096155" y="6932821"/>
            <a:ext cx="1" cy="5447705"/>
          </a:xfrm>
          <a:prstGeom prst="line">
            <a:avLst/>
          </a:prstGeom>
          <a:ln w="25400">
            <a:solidFill>
              <a:schemeClr val="accent5">
                <a:hueOff val="-444211"/>
                <a:satOff val="-14915"/>
                <a:lumOff val="22857"/>
                <a:alpha val="4030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1264" name="fmt_missing.png" descr="fmt_miss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3486827" y="7134303"/>
            <a:ext cx="13180770" cy="5090823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Rectangle"/>
          <p:cNvSpPr/>
          <p:nvPr/>
        </p:nvSpPr>
        <p:spPr>
          <a:xfrm>
            <a:off x="9318922" y="2350796"/>
            <a:ext cx="442867" cy="584201"/>
          </a:xfrm>
          <a:prstGeom prst="rect">
            <a:avLst/>
          </a:prstGeom>
          <a:solidFill>
            <a:srgbClr val="A9D69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66" name="Rounded Rectangle"/>
          <p:cNvSpPr/>
          <p:nvPr/>
        </p:nvSpPr>
        <p:spPr>
          <a:xfrm>
            <a:off x="6657633" y="15242632"/>
            <a:ext cx="1432877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67" name="Rounded Rectangle"/>
          <p:cNvSpPr/>
          <p:nvPr/>
        </p:nvSpPr>
        <p:spPr>
          <a:xfrm>
            <a:off x="11643142" y="15242632"/>
            <a:ext cx="719780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68" name="Rounded Rectangle"/>
          <p:cNvSpPr/>
          <p:nvPr/>
        </p:nvSpPr>
        <p:spPr>
          <a:xfrm>
            <a:off x="10173194" y="15789169"/>
            <a:ext cx="1499329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69" name="Rounded Rectangle"/>
          <p:cNvSpPr/>
          <p:nvPr/>
        </p:nvSpPr>
        <p:spPr>
          <a:xfrm>
            <a:off x="14753271" y="15789169"/>
            <a:ext cx="1448578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70" name="Rounded Rectangle"/>
          <p:cNvSpPr/>
          <p:nvPr/>
        </p:nvSpPr>
        <p:spPr>
          <a:xfrm>
            <a:off x="12471317" y="16308638"/>
            <a:ext cx="2208724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71" name="Rounded Rectangle"/>
          <p:cNvSpPr/>
          <p:nvPr/>
        </p:nvSpPr>
        <p:spPr>
          <a:xfrm>
            <a:off x="8070311" y="14706493"/>
            <a:ext cx="1394814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72" name="The Formatting Functions"/>
          <p:cNvSpPr txBox="1"/>
          <p:nvPr/>
        </p:nvSpPr>
        <p:spPr>
          <a:xfrm>
            <a:off x="8529002" y="-994905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The Formatting Functions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"/>
          <p:cNvGrpSpPr/>
          <p:nvPr/>
        </p:nvGrpSpPr>
        <p:grpSpPr>
          <a:xfrm>
            <a:off x="2062910" y="3560143"/>
            <a:ext cx="19807665" cy="3005771"/>
            <a:chOff x="0" y="0"/>
            <a:chExt cx="19807664" cy="3005769"/>
          </a:xfrm>
        </p:grpSpPr>
        <p:pic>
          <p:nvPicPr>
            <p:cNvPr id="29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27004"/>
              <a:ext cx="4889668" cy="2751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69843" y="105836"/>
              <a:ext cx="4889668" cy="2794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812159" y="0"/>
              <a:ext cx="4995506" cy="3005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8" name="Line"/>
            <p:cNvSpPr/>
            <p:nvPr/>
          </p:nvSpPr>
          <p:spPr>
            <a:xfrm>
              <a:off x="5303057" y="1502884"/>
              <a:ext cx="1546311" cy="1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9" name="Line"/>
            <p:cNvSpPr/>
            <p:nvPr/>
          </p:nvSpPr>
          <p:spPr>
            <a:xfrm>
              <a:off x="12716205" y="1502884"/>
              <a:ext cx="1539259" cy="1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01" name="table data"/>
          <p:cNvSpPr txBox="1"/>
          <p:nvPr/>
        </p:nvSpPr>
        <p:spPr>
          <a:xfrm>
            <a:off x="3063021" y="6654887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table data</a:t>
            </a:r>
          </a:p>
        </p:txBody>
      </p:sp>
      <p:sp>
        <p:nvSpPr>
          <p:cNvPr id="302" name="gt object"/>
          <p:cNvSpPr txBox="1"/>
          <p:nvPr/>
        </p:nvSpPr>
        <p:spPr>
          <a:xfrm>
            <a:off x="10423691" y="6654887"/>
            <a:ext cx="292262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20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object</a:t>
            </a:r>
          </a:p>
        </p:txBody>
      </p:sp>
      <p:sp>
        <p:nvSpPr>
          <p:cNvPr id="303" name="gt table"/>
          <p:cNvSpPr txBox="1"/>
          <p:nvPr/>
        </p:nvSpPr>
        <p:spPr>
          <a:xfrm>
            <a:off x="18030211" y="6654887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20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table</a:t>
            </a:r>
          </a:p>
        </p:txBody>
      </p:sp>
      <p:sp>
        <p:nvSpPr>
          <p:cNvPr id="304" name="The Typical Workflow for Making Tables with gt"/>
          <p:cNvSpPr txBox="1"/>
          <p:nvPr/>
        </p:nvSpPr>
        <p:spPr>
          <a:xfrm>
            <a:off x="1248475" y="768604"/>
            <a:ext cx="21859232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The Typical Workflow for Making Tables with </a:t>
            </a:r>
            <a:r>
              <a:rPr b="1"/>
              <a:t>gt</a:t>
            </a:r>
            <a:r>
              <a:t> </a:t>
            </a:r>
          </a:p>
        </p:txBody>
      </p:sp>
      <p:sp>
        <p:nvSpPr>
          <p:cNvPr id="305" name="Put your data in a form that’s reasonably close to the expected form of the display table."/>
          <p:cNvSpPr txBox="1"/>
          <p:nvPr/>
        </p:nvSpPr>
        <p:spPr>
          <a:xfrm>
            <a:off x="1605597" y="7666656"/>
            <a:ext cx="5837472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Put your data in a form that’s reasonably close to the expected form of the display table.</a:t>
            </a:r>
          </a:p>
        </p:txBody>
      </p:sp>
      <p:sp>
        <p:nvSpPr>
          <p:cNvPr id="306" name="Use dplyr and tidyr and other great Tidyverse 📦s."/>
          <p:cNvSpPr txBox="1"/>
          <p:nvPr/>
        </p:nvSpPr>
        <p:spPr>
          <a:xfrm>
            <a:off x="1605597" y="11167825"/>
            <a:ext cx="5837472" cy="1320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dplyr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tidyr</a:t>
            </a:r>
            <a:r>
              <a:t> and other great Tidyverse </a:t>
            </a:r>
            <a:r>
              <a:rPr sz="3500"/>
              <a:t>📦</a:t>
            </a:r>
            <a:r>
              <a:t>s. </a:t>
            </a:r>
          </a:p>
        </p:txBody>
      </p:sp>
      <p:sp>
        <p:nvSpPr>
          <p:cNvPr id="307" name="Rectangle"/>
          <p:cNvSpPr/>
          <p:nvPr/>
        </p:nvSpPr>
        <p:spPr>
          <a:xfrm>
            <a:off x="8735473" y="7684946"/>
            <a:ext cx="6299061" cy="5416401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08" name="①"/>
          <p:cNvSpPr txBox="1"/>
          <p:nvPr/>
        </p:nvSpPr>
        <p:spPr>
          <a:xfrm>
            <a:off x="1605597" y="2237060"/>
            <a:ext cx="5837472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6200">
                <a:solidFill>
                  <a:srgbClr val="387A7D"/>
                </a:solidFill>
              </a:defRPr>
            </a:lvl1pPr>
          </a:lstStyle>
          <a:p>
            <a:pPr/>
            <a:r>
              <a:t>①</a:t>
            </a:r>
          </a:p>
        </p:txBody>
      </p:sp>
      <p:sp>
        <p:nvSpPr>
          <p:cNvPr id="309" name="②"/>
          <p:cNvSpPr txBox="1"/>
          <p:nvPr/>
        </p:nvSpPr>
        <p:spPr>
          <a:xfrm>
            <a:off x="8966267" y="2237060"/>
            <a:ext cx="5837472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6200">
                <a:solidFill>
                  <a:srgbClr val="387A7D"/>
                </a:solidFill>
              </a:defRPr>
            </a:lvl1pPr>
          </a:lstStyle>
          <a:p>
            <a:pPr/>
            <a:r>
              <a:t>②</a:t>
            </a:r>
          </a:p>
        </p:txBody>
      </p:sp>
      <p:sp>
        <p:nvSpPr>
          <p:cNvPr id="310" name="③"/>
          <p:cNvSpPr txBox="1"/>
          <p:nvPr/>
        </p:nvSpPr>
        <p:spPr>
          <a:xfrm>
            <a:off x="16572786" y="2237060"/>
            <a:ext cx="5837473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6200">
                <a:solidFill>
                  <a:srgbClr val="387A7D"/>
                </a:solidFill>
              </a:defRPr>
            </a:lvl1pPr>
          </a:lstStyle>
          <a:p>
            <a:pPr/>
            <a:r>
              <a:t>③</a:t>
            </a:r>
          </a:p>
        </p:txBody>
      </p:sp>
      <p:sp>
        <p:nvSpPr>
          <p:cNvPr id="311" name="Output the table to HTML, save an image. RTF and LaTeX output is possible as well."/>
          <p:cNvSpPr txBox="1"/>
          <p:nvPr/>
        </p:nvSpPr>
        <p:spPr>
          <a:xfrm>
            <a:off x="16455051" y="14230197"/>
            <a:ext cx="6072943" cy="2489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Output the table to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HTML</a:t>
            </a:r>
            <a:r>
              <a:t>, save an image.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RTF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LaTeX</a:t>
            </a:r>
            <a:r>
              <a:t> output is possible as well.</a:t>
            </a:r>
          </a:p>
        </p:txBody>
      </p:sp>
      <p:sp>
        <p:nvSpPr>
          <p:cNvPr id="312" name="Use tables in Shiny apps, reports, packages, etc."/>
          <p:cNvSpPr txBox="1"/>
          <p:nvPr/>
        </p:nvSpPr>
        <p:spPr>
          <a:xfrm>
            <a:off x="16455051" y="17743872"/>
            <a:ext cx="6072942" cy="1295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tables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Shiny</a:t>
            </a:r>
            <a:r>
              <a:t> apps, reports, packages, etc.</a:t>
            </a:r>
          </a:p>
        </p:txBody>
      </p:sp>
      <p:sp>
        <p:nvSpPr>
          <p:cNvPr id="313" name="Rectangle"/>
          <p:cNvSpPr/>
          <p:nvPr/>
        </p:nvSpPr>
        <p:spPr>
          <a:xfrm>
            <a:off x="16346067" y="7689855"/>
            <a:ext cx="6290912" cy="5416401"/>
          </a:xfrm>
          <a:prstGeom prst="rect">
            <a:avLst/>
          </a:prstGeom>
          <a:solidFill>
            <a:srgbClr val="FF9300">
              <a:alpha val="1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4" name="Add table components, group rows together, add spanner labels, footnotes, format cells, add styles…"/>
          <p:cNvSpPr txBox="1"/>
          <p:nvPr/>
        </p:nvSpPr>
        <p:spPr>
          <a:xfrm>
            <a:off x="8835020" y="14230198"/>
            <a:ext cx="5837472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Add table components, group rows together, add spanner labels, footnotes, format cells, add styles…</a:t>
            </a:r>
          </a:p>
        </p:txBody>
      </p:sp>
      <p:sp>
        <p:nvSpPr>
          <p:cNvPr id="315" name="Use gt’s functions to build. Preview in RStudio."/>
          <p:cNvSpPr txBox="1"/>
          <p:nvPr/>
        </p:nvSpPr>
        <p:spPr>
          <a:xfrm>
            <a:off x="8835020" y="17743858"/>
            <a:ext cx="6099967" cy="129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’s functions to build. Preview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RStudio</a:t>
            </a:r>
            <a:r>
              <a:t>.</a:t>
            </a:r>
          </a:p>
        </p:txBody>
      </p:sp>
      <p:pic>
        <p:nvPicPr>
          <p:cNvPr id="316" name="gt_hex_logo.png" descr="gt_hex_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682026" y="1775587"/>
            <a:ext cx="6891736" cy="79484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75" name="How to Do Modifications on Entire Columns"/>
          <p:cNvSpPr txBox="1"/>
          <p:nvPr/>
        </p:nvSpPr>
        <p:spPr>
          <a:xfrm>
            <a:off x="6000432" y="774699"/>
            <a:ext cx="123831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How to Do Modifications on Entire Columns</a:t>
            </a:r>
          </a:p>
        </p:txBody>
      </p:sp>
      <p:sp>
        <p:nvSpPr>
          <p:cNvPr id="1276" name="Modify Columns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Modify Columns</a:t>
            </a:r>
          </a:p>
        </p:txBody>
      </p:sp>
      <p:sp>
        <p:nvSpPr>
          <p:cNvPr id="1277" name="cols_align()  cols_width()  cols_label()  cols_move_to_start()  cols_move_to_end()  cols_move()  cols_hide()  cols_merge_range()  cols_merge_uncert()  cols_merge()"/>
          <p:cNvSpPr txBox="1"/>
          <p:nvPr/>
        </p:nvSpPr>
        <p:spPr>
          <a:xfrm>
            <a:off x="-18767810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cols_align()  cols_width()  cols_label()  cols_move_to_start()  cols_move_to_end()  cols_move()  cols_hide()  cols_merge_range()  cols_merge_uncert()  cols_merge()</a:t>
            </a:r>
          </a:p>
        </p:txBody>
      </p:sp>
      <p:sp>
        <p:nvSpPr>
          <p:cNvPr id="1278" name="exibble %&gt;% gt() %&gt;% cols_hide(matches(&quot;date|time&quot;))"/>
          <p:cNvSpPr txBox="1"/>
          <p:nvPr/>
        </p:nvSpPr>
        <p:spPr>
          <a:xfrm>
            <a:off x="5187884" y="5339383"/>
            <a:ext cx="1438441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457200">
              <a:defRPr b="0" cap="none" spc="0" sz="30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 cols_hide(matches(</a:t>
            </a:r>
            <a:r>
              <a:rPr>
                <a:solidFill>
                  <a:schemeClr val="accent2"/>
                </a:solidFill>
              </a:rPr>
              <a:t>"date|time"</a:t>
            </a:r>
            <a:r>
              <a:t>))</a:t>
            </a:r>
          </a:p>
        </p:txBody>
      </p:sp>
      <p:sp>
        <p:nvSpPr>
          <p:cNvPr id="1279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80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81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282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83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284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289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285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288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286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287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294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290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293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291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292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sp>
        <p:nvSpPr>
          <p:cNvPr id="1295" name="Line"/>
          <p:cNvSpPr/>
          <p:nvPr/>
        </p:nvSpPr>
        <p:spPr>
          <a:xfrm>
            <a:off x="4914042" y="4246230"/>
            <a:ext cx="2636826" cy="1"/>
          </a:xfrm>
          <a:prstGeom prst="line">
            <a:avLst/>
          </a:prstGeom>
          <a:ln w="38100">
            <a:solidFill>
              <a:srgbClr val="7A511D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1296" name="cols_align.png" descr="cols_alig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367802" y="7160393"/>
            <a:ext cx="13123341" cy="5083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7" name="cols_hide.png" descr="cols_hid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7154" y="7140705"/>
            <a:ext cx="13069692" cy="5038549"/>
          </a:xfrm>
          <a:prstGeom prst="rect">
            <a:avLst/>
          </a:prstGeom>
          <a:ln w="12700">
            <a:miter lim="400000"/>
          </a:ln>
        </p:spPr>
      </p:pic>
      <p:sp>
        <p:nvSpPr>
          <p:cNvPr id="1298" name="Rounded Rectangle"/>
          <p:cNvSpPr/>
          <p:nvPr/>
        </p:nvSpPr>
        <p:spPr>
          <a:xfrm>
            <a:off x="12428749" y="7004259"/>
            <a:ext cx="22367" cy="5297276"/>
          </a:xfrm>
          <a:prstGeom prst="roundRect">
            <a:avLst>
              <a:gd name="adj" fmla="val 50000"/>
            </a:avLst>
          </a:prstGeom>
          <a:ln w="38100">
            <a:solidFill>
              <a:srgbClr val="7A511D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99" name="Rectangle"/>
          <p:cNvSpPr/>
          <p:nvPr/>
        </p:nvSpPr>
        <p:spPr>
          <a:xfrm>
            <a:off x="9318922" y="2350796"/>
            <a:ext cx="442867" cy="584201"/>
          </a:xfrm>
          <a:prstGeom prst="rect">
            <a:avLst/>
          </a:prstGeom>
          <a:solidFill>
            <a:srgbClr val="A9D69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How to Do Modifications on Entire Columns"/>
          <p:cNvSpPr txBox="1"/>
          <p:nvPr/>
        </p:nvSpPr>
        <p:spPr>
          <a:xfrm>
            <a:off x="6000432" y="774699"/>
            <a:ext cx="123831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How to Do Modifications on Entire Columns</a:t>
            </a:r>
          </a:p>
        </p:txBody>
      </p:sp>
      <p:sp>
        <p:nvSpPr>
          <p:cNvPr id="1302" name="Modify Columns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88" sz="4400">
                <a:solidFill>
                  <a:srgbClr val="53585F"/>
                </a:solidFill>
              </a:defRPr>
            </a:lvl1pPr>
          </a:lstStyle>
          <a:p>
            <a:pPr/>
            <a:r>
              <a:t>Modify Columns</a:t>
            </a:r>
          </a:p>
        </p:txBody>
      </p:sp>
      <p:sp>
        <p:nvSpPr>
          <p:cNvPr id="1303" name="cols_align()  cols_width()  cols_label()  cols_move_to_start()  cols_move_to_end()  cols_move()  cols_hide()  cols_merge_range()  cols_merge_uncert()  cols_merge()"/>
          <p:cNvSpPr txBox="1"/>
          <p:nvPr/>
        </p:nvSpPr>
        <p:spPr>
          <a:xfrm>
            <a:off x="-31934492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cols_align()  cols_width()  cols_label()  cols_move_to_start()  cols_move_to_end()  cols_move()  cols_hide()  cols_merge_range()  cols_merge_uncert()  cols_merge()</a:t>
            </a:r>
          </a:p>
        </p:txBody>
      </p:sp>
      <p:sp>
        <p:nvSpPr>
          <p:cNvPr id="1304" name="exibble %&gt;% gt() %&gt;%…"/>
          <p:cNvSpPr txBox="1"/>
          <p:nvPr/>
        </p:nvSpPr>
        <p:spPr>
          <a:xfrm>
            <a:off x="5187884" y="5105627"/>
            <a:ext cx="14882413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defTabSz="457200">
              <a:defRPr b="0" cap="none" spc="0" sz="30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</a:t>
            </a:r>
          </a:p>
          <a:p>
            <a:pPr defTabSz="457200">
              <a:defRPr b="0" cap="none" spc="0" sz="300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cols_merge(columns = vars(char, fctr), pattern = </a:t>
            </a:r>
            <a:r>
              <a:rPr>
                <a:solidFill>
                  <a:schemeClr val="accent2"/>
                </a:solidFill>
              </a:rPr>
              <a:t>"{1} ({2})"</a:t>
            </a:r>
            <a:r>
              <a:t>)</a:t>
            </a:r>
          </a:p>
        </p:txBody>
      </p:sp>
      <p:sp>
        <p:nvSpPr>
          <p:cNvPr id="1305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06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07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308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09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none" spc="50" sz="2500">
                <a:solidFill>
                  <a:srgbClr val="A6AAA9"/>
                </a:solidFill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1310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315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311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314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312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313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grpSp>
        <p:nvGrpSpPr>
          <p:cNvPr id="1320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316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319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317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318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sp>
        <p:nvSpPr>
          <p:cNvPr id="1321" name="Line"/>
          <p:cNvSpPr/>
          <p:nvPr/>
        </p:nvSpPr>
        <p:spPr>
          <a:xfrm>
            <a:off x="4859581" y="4246230"/>
            <a:ext cx="2978822" cy="1"/>
          </a:xfrm>
          <a:prstGeom prst="line">
            <a:avLst/>
          </a:prstGeom>
          <a:ln w="38100">
            <a:solidFill>
              <a:schemeClr val="accent6">
                <a:satOff val="24555"/>
                <a:lumOff val="2223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1322" name="cols_hide.png" descr="cols_hi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218015" y="7140705"/>
            <a:ext cx="13069691" cy="5038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3" name="cols_merge.png" descr="cols_mer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416" y="7139360"/>
            <a:ext cx="13081168" cy="5037090"/>
          </a:xfrm>
          <a:prstGeom prst="rect">
            <a:avLst/>
          </a:prstGeom>
          <a:ln w="12700">
            <a:miter lim="400000"/>
          </a:ln>
        </p:spPr>
      </p:pic>
      <p:sp>
        <p:nvSpPr>
          <p:cNvPr id="1324" name="Rounded Rectangle"/>
          <p:cNvSpPr/>
          <p:nvPr/>
        </p:nvSpPr>
        <p:spPr>
          <a:xfrm>
            <a:off x="8056683" y="7004259"/>
            <a:ext cx="2127595" cy="5297276"/>
          </a:xfrm>
          <a:prstGeom prst="roundRect">
            <a:avLst>
              <a:gd name="adj" fmla="val 4211"/>
            </a:avLst>
          </a:prstGeom>
          <a:ln w="38100">
            <a:solidFill>
              <a:schemeClr val="accent6">
                <a:satOff val="24555"/>
                <a:lumOff val="2223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25" name="Line"/>
          <p:cNvSpPr/>
          <p:nvPr/>
        </p:nvSpPr>
        <p:spPr>
          <a:xfrm>
            <a:off x="4859581" y="4249246"/>
            <a:ext cx="2961704" cy="1"/>
          </a:xfrm>
          <a:prstGeom prst="line">
            <a:avLst/>
          </a:prstGeom>
          <a:ln w="38100">
            <a:solidFill>
              <a:schemeClr val="accent6">
                <a:satOff val="24555"/>
                <a:lumOff val="2223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26" name="Rectangle"/>
          <p:cNvSpPr/>
          <p:nvPr/>
        </p:nvSpPr>
        <p:spPr>
          <a:xfrm>
            <a:off x="9318922" y="2350796"/>
            <a:ext cx="442867" cy="584201"/>
          </a:xfrm>
          <a:prstGeom prst="rect">
            <a:avLst/>
          </a:prstGeom>
          <a:solidFill>
            <a:srgbClr val="A9D69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354" name="Group"/>
          <p:cNvGrpSpPr/>
          <p:nvPr/>
        </p:nvGrpSpPr>
        <p:grpSpPr>
          <a:xfrm>
            <a:off x="-7700250" y="2347259"/>
            <a:ext cx="9498690" cy="10376938"/>
            <a:chOff x="0" y="26848"/>
            <a:chExt cx="9498688" cy="10376937"/>
          </a:xfrm>
        </p:grpSpPr>
        <p:grpSp>
          <p:nvGrpSpPr>
            <p:cNvPr id="1340" name="Group"/>
            <p:cNvGrpSpPr/>
            <p:nvPr/>
          </p:nvGrpSpPr>
          <p:grpSpPr>
            <a:xfrm>
              <a:off x="608688" y="323849"/>
              <a:ext cx="8890001" cy="9803145"/>
              <a:chOff x="0" y="323849"/>
              <a:chExt cx="8890000" cy="9803143"/>
            </a:xfrm>
          </p:grpSpPr>
          <p:sp>
            <p:nvSpPr>
              <p:cNvPr id="1327" name="Create Table"/>
              <p:cNvSpPr/>
              <p:nvPr/>
            </p:nvSpPr>
            <p:spPr>
              <a:xfrm>
                <a:off x="0" y="323849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Create Table</a:t>
                </a:r>
              </a:p>
            </p:txBody>
          </p:sp>
          <p:sp>
            <p:nvSpPr>
              <p:cNvPr id="1328" name="Create or Modify Parts"/>
              <p:cNvSpPr/>
              <p:nvPr/>
            </p:nvSpPr>
            <p:spPr>
              <a:xfrm>
                <a:off x="0" y="1140778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Create or Modify Parts</a:t>
                </a:r>
              </a:p>
            </p:txBody>
          </p:sp>
          <p:sp>
            <p:nvSpPr>
              <p:cNvPr id="1329" name="Format Data"/>
              <p:cNvSpPr/>
              <p:nvPr/>
            </p:nvSpPr>
            <p:spPr>
              <a:xfrm>
                <a:off x="0" y="1957707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Format Data</a:t>
                </a:r>
              </a:p>
            </p:txBody>
          </p:sp>
          <p:sp>
            <p:nvSpPr>
              <p:cNvPr id="1330" name="Modify Columns"/>
              <p:cNvSpPr/>
              <p:nvPr/>
            </p:nvSpPr>
            <p:spPr>
              <a:xfrm>
                <a:off x="0" y="2774635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Modify Columns</a:t>
                </a:r>
              </a:p>
            </p:txBody>
          </p:sp>
          <p:sp>
            <p:nvSpPr>
              <p:cNvPr id="1331" name="Modify Rows"/>
              <p:cNvSpPr/>
              <p:nvPr/>
            </p:nvSpPr>
            <p:spPr>
              <a:xfrm>
                <a:off x="0" y="3591564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Modify Rows</a:t>
                </a:r>
              </a:p>
            </p:txBody>
          </p:sp>
          <p:sp>
            <p:nvSpPr>
              <p:cNvPr id="1332" name="Add Rows"/>
              <p:cNvSpPr/>
              <p:nvPr/>
            </p:nvSpPr>
            <p:spPr>
              <a:xfrm>
                <a:off x="0" y="4408493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Add Rows</a:t>
                </a:r>
              </a:p>
            </p:txBody>
          </p:sp>
          <p:sp>
            <p:nvSpPr>
              <p:cNvPr id="1333" name="Helper Functions"/>
              <p:cNvSpPr/>
              <p:nvPr/>
            </p:nvSpPr>
            <p:spPr>
              <a:xfrm>
                <a:off x="0" y="5225421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Helper Functions</a:t>
                </a:r>
              </a:p>
            </p:txBody>
          </p:sp>
          <p:sp>
            <p:nvSpPr>
              <p:cNvPr id="1334" name="Image Addition Functions"/>
              <p:cNvSpPr/>
              <p:nvPr/>
            </p:nvSpPr>
            <p:spPr>
              <a:xfrm>
                <a:off x="0" y="6042350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Image Addition Functions</a:t>
                </a:r>
              </a:p>
            </p:txBody>
          </p:sp>
          <p:sp>
            <p:nvSpPr>
              <p:cNvPr id="1335" name="Table Option Functions"/>
              <p:cNvSpPr/>
              <p:nvPr/>
            </p:nvSpPr>
            <p:spPr>
              <a:xfrm>
                <a:off x="0" y="6859278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Table Option Functions</a:t>
                </a:r>
              </a:p>
            </p:txBody>
          </p:sp>
          <p:sp>
            <p:nvSpPr>
              <p:cNvPr id="1336" name="Information Functions"/>
              <p:cNvSpPr/>
              <p:nvPr/>
            </p:nvSpPr>
            <p:spPr>
              <a:xfrm>
                <a:off x="0" y="7676207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Information Functions</a:t>
                </a:r>
              </a:p>
            </p:txBody>
          </p:sp>
          <p:sp>
            <p:nvSpPr>
              <p:cNvPr id="1337" name="Datasets"/>
              <p:cNvSpPr/>
              <p:nvPr/>
            </p:nvSpPr>
            <p:spPr>
              <a:xfrm>
                <a:off x="0" y="8493135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Datasets</a:t>
                </a:r>
              </a:p>
            </p:txBody>
          </p:sp>
          <p:sp>
            <p:nvSpPr>
              <p:cNvPr id="1338" name="Shiny Functions"/>
              <p:cNvSpPr/>
              <p:nvPr/>
            </p:nvSpPr>
            <p:spPr>
              <a:xfrm>
                <a:off x="0" y="9310064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Shiny Functions</a:t>
                </a:r>
              </a:p>
            </p:txBody>
          </p:sp>
          <p:sp>
            <p:nvSpPr>
              <p:cNvPr id="1339" name="Export Functions"/>
              <p:cNvSpPr/>
              <p:nvPr/>
            </p:nvSpPr>
            <p:spPr>
              <a:xfrm>
                <a:off x="0" y="10126993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Export Functions</a:t>
                </a:r>
              </a:p>
            </p:txBody>
          </p:sp>
        </p:grpSp>
        <p:sp>
          <p:nvSpPr>
            <p:cNvPr id="1341" name="Rectangle"/>
            <p:cNvSpPr/>
            <p:nvPr/>
          </p:nvSpPr>
          <p:spPr>
            <a:xfrm>
              <a:off x="0" y="26848"/>
              <a:ext cx="442866" cy="584201"/>
            </a:xfrm>
            <a:prstGeom prst="rect">
              <a:avLst/>
            </a:prstGeom>
            <a:solidFill>
              <a:srgbClr val="B8DFF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42" name="Rectangle"/>
            <p:cNvSpPr/>
            <p:nvPr/>
          </p:nvSpPr>
          <p:spPr>
            <a:xfrm>
              <a:off x="0" y="842909"/>
              <a:ext cx="442866" cy="584201"/>
            </a:xfrm>
            <a:prstGeom prst="rect">
              <a:avLst/>
            </a:prstGeom>
            <a:solidFill>
              <a:srgbClr val="BB397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43" name="Rectangle"/>
            <p:cNvSpPr/>
            <p:nvPr/>
          </p:nvSpPr>
          <p:spPr>
            <a:xfrm>
              <a:off x="0" y="1658970"/>
              <a:ext cx="442866" cy="584201"/>
            </a:xfrm>
            <a:prstGeom prst="rect">
              <a:avLst/>
            </a:prstGeom>
            <a:solidFill>
              <a:srgbClr val="F7CB9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44" name="Rectangle"/>
            <p:cNvSpPr/>
            <p:nvPr/>
          </p:nvSpPr>
          <p:spPr>
            <a:xfrm>
              <a:off x="0" y="2475032"/>
              <a:ext cx="442866" cy="584201"/>
            </a:xfrm>
            <a:prstGeom prst="rect">
              <a:avLst/>
            </a:prstGeom>
            <a:solidFill>
              <a:srgbClr val="A9D69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45" name="Rectangle"/>
            <p:cNvSpPr/>
            <p:nvPr/>
          </p:nvSpPr>
          <p:spPr>
            <a:xfrm>
              <a:off x="0" y="3291093"/>
              <a:ext cx="442866" cy="584201"/>
            </a:xfrm>
            <a:prstGeom prst="rect">
              <a:avLst/>
            </a:prstGeom>
            <a:solidFill>
              <a:srgbClr val="DD9BB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46" name="Rectangle"/>
            <p:cNvSpPr/>
            <p:nvPr/>
          </p:nvSpPr>
          <p:spPr>
            <a:xfrm>
              <a:off x="0" y="4107155"/>
              <a:ext cx="442866" cy="584201"/>
            </a:xfrm>
            <a:prstGeom prst="rect">
              <a:avLst/>
            </a:prstGeom>
            <a:solidFill>
              <a:srgbClr val="5D5D5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47" name="Rectangle"/>
            <p:cNvSpPr/>
            <p:nvPr/>
          </p:nvSpPr>
          <p:spPr>
            <a:xfrm>
              <a:off x="0" y="4923216"/>
              <a:ext cx="442866" cy="584201"/>
            </a:xfrm>
            <a:prstGeom prst="rect">
              <a:avLst/>
            </a:prstGeom>
            <a:solidFill>
              <a:srgbClr val="499F6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48" name="Rectangle"/>
            <p:cNvSpPr/>
            <p:nvPr/>
          </p:nvSpPr>
          <p:spPr>
            <a:xfrm>
              <a:off x="0" y="5739278"/>
              <a:ext cx="442866" cy="584201"/>
            </a:xfrm>
            <a:prstGeom prst="rect">
              <a:avLst/>
            </a:prstGeom>
            <a:solidFill>
              <a:srgbClr val="EA88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49" name="Rectangle"/>
            <p:cNvSpPr/>
            <p:nvPr/>
          </p:nvSpPr>
          <p:spPr>
            <a:xfrm>
              <a:off x="0" y="6555339"/>
              <a:ext cx="442866" cy="584201"/>
            </a:xfrm>
            <a:prstGeom prst="rect">
              <a:avLst/>
            </a:prstGeom>
            <a:solidFill>
              <a:srgbClr val="A6211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50" name="Rectangle"/>
            <p:cNvSpPr/>
            <p:nvPr/>
          </p:nvSpPr>
          <p:spPr>
            <a:xfrm>
              <a:off x="0" y="7371401"/>
              <a:ext cx="442866" cy="584201"/>
            </a:xfrm>
            <a:prstGeom prst="rect">
              <a:avLst/>
            </a:prstGeom>
            <a:solidFill>
              <a:srgbClr val="DCDCD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51" name="Rectangle"/>
            <p:cNvSpPr/>
            <p:nvPr/>
          </p:nvSpPr>
          <p:spPr>
            <a:xfrm>
              <a:off x="0" y="8187462"/>
              <a:ext cx="442866" cy="584201"/>
            </a:xfrm>
            <a:prstGeom prst="rect">
              <a:avLst/>
            </a:prstGeom>
            <a:solidFill>
              <a:srgbClr val="3374B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52" name="Rectangle"/>
            <p:cNvSpPr/>
            <p:nvPr/>
          </p:nvSpPr>
          <p:spPr>
            <a:xfrm>
              <a:off x="0" y="9003524"/>
              <a:ext cx="442866" cy="584201"/>
            </a:xfrm>
            <a:prstGeom prst="rect">
              <a:avLst/>
            </a:prstGeom>
            <a:solidFill>
              <a:srgbClr val="F6D26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53" name="Rectangle"/>
            <p:cNvSpPr/>
            <p:nvPr/>
          </p:nvSpPr>
          <p:spPr>
            <a:xfrm>
              <a:off x="0" y="9819585"/>
              <a:ext cx="442866" cy="584201"/>
            </a:xfrm>
            <a:prstGeom prst="rect">
              <a:avLst/>
            </a:prstGeom>
            <a:solidFill>
              <a:srgbClr val="8EA5B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355" name="More Functions"/>
          <p:cNvSpPr txBox="1"/>
          <p:nvPr/>
        </p:nvSpPr>
        <p:spPr>
          <a:xfrm>
            <a:off x="9952355" y="-978997"/>
            <a:ext cx="44792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More Functions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More Functions"/>
          <p:cNvSpPr txBox="1"/>
          <p:nvPr/>
        </p:nvSpPr>
        <p:spPr>
          <a:xfrm>
            <a:off x="9952355" y="774699"/>
            <a:ext cx="44792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More Functions</a:t>
            </a:r>
          </a:p>
        </p:txBody>
      </p:sp>
      <p:sp>
        <p:nvSpPr>
          <p:cNvPr id="1358" name="cols_align()  cols_width()  cols_label()  cols_move_to_start()  cols_move_to_end()  cols_move()  cols_hide()  cols_merge_range()  cols_merge_uncert()  cols_merge()"/>
          <p:cNvSpPr txBox="1"/>
          <p:nvPr/>
        </p:nvSpPr>
        <p:spPr>
          <a:xfrm>
            <a:off x="-54275305" y="3645996"/>
            <a:ext cx="5310169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defRPr b="0" cap="none" spc="0" sz="3200">
                <a:solidFill>
                  <a:srgbClr val="2E2D2E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cols_align()  cols_width()  cols_label()  cols_move_to_start()  cols_move_to_end()  cols_move()  cols_hide()  cols_merge_range()  cols_merge_uncert()  cols_merge()</a:t>
            </a:r>
          </a:p>
        </p:txBody>
      </p:sp>
      <p:grpSp>
        <p:nvGrpSpPr>
          <p:cNvPr id="1363" name="Group"/>
          <p:cNvGrpSpPr/>
          <p:nvPr/>
        </p:nvGrpSpPr>
        <p:grpSpPr>
          <a:xfrm>
            <a:off x="-22363294" y="3488363"/>
            <a:ext cx="5122381" cy="915302"/>
            <a:chOff x="0" y="0"/>
            <a:chExt cx="5122380" cy="915301"/>
          </a:xfrm>
        </p:grpSpPr>
        <p:sp>
          <p:nvSpPr>
            <p:cNvPr id="1359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1362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360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1361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pic>
        <p:nvPicPr>
          <p:cNvPr id="1364" name="test_drive.png" descr="test_dr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41326" y="7828451"/>
            <a:ext cx="10138555" cy="2082420"/>
          </a:xfrm>
          <a:prstGeom prst="rect">
            <a:avLst/>
          </a:prstGeom>
          <a:ln w="12700">
            <a:miter lim="400000"/>
          </a:ln>
        </p:spPr>
      </p:pic>
      <p:sp>
        <p:nvSpPr>
          <p:cNvPr id="1365" name="You can try out dozens of examples in RStudio Cloud"/>
          <p:cNvSpPr txBox="1"/>
          <p:nvPr/>
        </p:nvSpPr>
        <p:spPr>
          <a:xfrm>
            <a:off x="9536293" y="6916160"/>
            <a:ext cx="1374862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You can try out dozens of examples in RStudio Cloud</a:t>
            </a:r>
          </a:p>
        </p:txBody>
      </p:sp>
      <p:sp>
        <p:nvSpPr>
          <p:cNvPr id="1366" name="There is a lot of useful information about each function in gt’s Function Reference section"/>
          <p:cNvSpPr txBox="1"/>
          <p:nvPr/>
        </p:nvSpPr>
        <p:spPr>
          <a:xfrm>
            <a:off x="9536292" y="3301881"/>
            <a:ext cx="13748622" cy="1447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There is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a lot</a:t>
            </a:r>
            <a:r>
              <a:t> of useful information about each function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’s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Function Reference</a:t>
            </a:r>
            <a:r>
              <a:t> section</a:t>
            </a:r>
          </a:p>
        </p:txBody>
      </p:sp>
      <p:sp>
        <p:nvSpPr>
          <p:cNvPr id="1367" name="The link is available in the package README"/>
          <p:cNvSpPr txBox="1"/>
          <p:nvPr/>
        </p:nvSpPr>
        <p:spPr>
          <a:xfrm>
            <a:off x="9536292" y="10029621"/>
            <a:ext cx="1374862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The link is available in the package README</a:t>
            </a:r>
          </a:p>
        </p:txBody>
      </p:sp>
      <p:grpSp>
        <p:nvGrpSpPr>
          <p:cNvPr id="1370" name="Group"/>
          <p:cNvGrpSpPr/>
          <p:nvPr/>
        </p:nvGrpSpPr>
        <p:grpSpPr>
          <a:xfrm>
            <a:off x="10644075" y="4890971"/>
            <a:ext cx="11533056" cy="708758"/>
            <a:chOff x="0" y="-6350"/>
            <a:chExt cx="11533054" cy="708756"/>
          </a:xfrm>
        </p:grpSpPr>
        <p:sp>
          <p:nvSpPr>
            <p:cNvPr id="1368" name="gt.rstudio.com/reference"/>
            <p:cNvSpPr txBox="1"/>
            <p:nvPr/>
          </p:nvSpPr>
          <p:spPr>
            <a:xfrm>
              <a:off x="0" y="-6350"/>
              <a:ext cx="11533055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64" sz="3200">
                  <a:solidFill>
                    <a:srgbClr val="53585F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pPr/>
              <a:r>
                <a:t>gt.rstudio.com/reference</a:t>
              </a:r>
            </a:p>
          </p:txBody>
        </p:sp>
        <p:sp>
          <p:nvSpPr>
            <p:cNvPr id="1369" name="Line"/>
            <p:cNvSpPr/>
            <p:nvPr/>
          </p:nvSpPr>
          <p:spPr>
            <a:xfrm>
              <a:off x="2668644" y="702406"/>
              <a:ext cx="6200099" cy="1"/>
            </a:xfrm>
            <a:prstGeom prst="line">
              <a:avLst/>
            </a:prstGeom>
            <a:noFill/>
            <a:ln w="635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373" name="Group"/>
          <p:cNvGrpSpPr/>
          <p:nvPr/>
        </p:nvGrpSpPr>
        <p:grpSpPr>
          <a:xfrm>
            <a:off x="10644075" y="10878727"/>
            <a:ext cx="11533056" cy="691598"/>
            <a:chOff x="0" y="-6350"/>
            <a:chExt cx="11533054" cy="691597"/>
          </a:xfrm>
        </p:grpSpPr>
        <p:sp>
          <p:nvSpPr>
            <p:cNvPr id="1371" name="github.com/rstudio/gt"/>
            <p:cNvSpPr txBox="1"/>
            <p:nvPr/>
          </p:nvSpPr>
          <p:spPr>
            <a:xfrm>
              <a:off x="0" y="-6350"/>
              <a:ext cx="11533055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ctr">
                <a:defRPr b="0" cap="none" spc="64" sz="3200">
                  <a:solidFill>
                    <a:srgbClr val="53585F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pPr/>
              <a:r>
                <a:t>github.com/rstudio/gt</a:t>
              </a:r>
            </a:p>
          </p:txBody>
        </p:sp>
        <p:sp>
          <p:nvSpPr>
            <p:cNvPr id="1372" name="Line"/>
            <p:cNvSpPr/>
            <p:nvPr/>
          </p:nvSpPr>
          <p:spPr>
            <a:xfrm>
              <a:off x="3054326" y="685247"/>
              <a:ext cx="5443349" cy="1"/>
            </a:xfrm>
            <a:prstGeom prst="line">
              <a:avLst/>
            </a:prstGeom>
            <a:noFill/>
            <a:ln w="635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1401" name="Group"/>
          <p:cNvGrpSpPr/>
          <p:nvPr/>
        </p:nvGrpSpPr>
        <p:grpSpPr>
          <a:xfrm>
            <a:off x="1676815" y="2347259"/>
            <a:ext cx="9498689" cy="10376938"/>
            <a:chOff x="0" y="26848"/>
            <a:chExt cx="9498688" cy="10376937"/>
          </a:xfrm>
        </p:grpSpPr>
        <p:grpSp>
          <p:nvGrpSpPr>
            <p:cNvPr id="1387" name="Group"/>
            <p:cNvGrpSpPr/>
            <p:nvPr/>
          </p:nvGrpSpPr>
          <p:grpSpPr>
            <a:xfrm>
              <a:off x="608688" y="323849"/>
              <a:ext cx="8890001" cy="9803145"/>
              <a:chOff x="0" y="323849"/>
              <a:chExt cx="8890000" cy="9803143"/>
            </a:xfrm>
          </p:grpSpPr>
          <p:sp>
            <p:nvSpPr>
              <p:cNvPr id="1374" name="Create Table"/>
              <p:cNvSpPr/>
              <p:nvPr/>
            </p:nvSpPr>
            <p:spPr>
              <a:xfrm>
                <a:off x="0" y="323849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Create Table</a:t>
                </a:r>
              </a:p>
            </p:txBody>
          </p:sp>
          <p:sp>
            <p:nvSpPr>
              <p:cNvPr id="1375" name="Create or Modify Parts"/>
              <p:cNvSpPr/>
              <p:nvPr/>
            </p:nvSpPr>
            <p:spPr>
              <a:xfrm>
                <a:off x="0" y="1140778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Create or Modify Parts</a:t>
                </a:r>
              </a:p>
            </p:txBody>
          </p:sp>
          <p:sp>
            <p:nvSpPr>
              <p:cNvPr id="1376" name="Format Data"/>
              <p:cNvSpPr/>
              <p:nvPr/>
            </p:nvSpPr>
            <p:spPr>
              <a:xfrm>
                <a:off x="0" y="1957707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Format Data</a:t>
                </a:r>
              </a:p>
            </p:txBody>
          </p:sp>
          <p:sp>
            <p:nvSpPr>
              <p:cNvPr id="1377" name="Modify Columns"/>
              <p:cNvSpPr/>
              <p:nvPr/>
            </p:nvSpPr>
            <p:spPr>
              <a:xfrm>
                <a:off x="0" y="2774635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Modify Columns</a:t>
                </a:r>
              </a:p>
            </p:txBody>
          </p:sp>
          <p:sp>
            <p:nvSpPr>
              <p:cNvPr id="1378" name="Modify Rows"/>
              <p:cNvSpPr/>
              <p:nvPr/>
            </p:nvSpPr>
            <p:spPr>
              <a:xfrm>
                <a:off x="0" y="3591564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Modify Rows</a:t>
                </a:r>
              </a:p>
            </p:txBody>
          </p:sp>
          <p:sp>
            <p:nvSpPr>
              <p:cNvPr id="1379" name="Add Rows"/>
              <p:cNvSpPr/>
              <p:nvPr/>
            </p:nvSpPr>
            <p:spPr>
              <a:xfrm>
                <a:off x="0" y="4408493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Add Rows</a:t>
                </a:r>
              </a:p>
            </p:txBody>
          </p:sp>
          <p:sp>
            <p:nvSpPr>
              <p:cNvPr id="1380" name="Helper Functions"/>
              <p:cNvSpPr/>
              <p:nvPr/>
            </p:nvSpPr>
            <p:spPr>
              <a:xfrm>
                <a:off x="0" y="5225421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Helper Functions</a:t>
                </a:r>
              </a:p>
            </p:txBody>
          </p:sp>
          <p:sp>
            <p:nvSpPr>
              <p:cNvPr id="1381" name="Image Addition Functions"/>
              <p:cNvSpPr/>
              <p:nvPr/>
            </p:nvSpPr>
            <p:spPr>
              <a:xfrm>
                <a:off x="0" y="6042350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Image Addition Functions</a:t>
                </a:r>
              </a:p>
            </p:txBody>
          </p:sp>
          <p:sp>
            <p:nvSpPr>
              <p:cNvPr id="1382" name="Table Option Functions"/>
              <p:cNvSpPr/>
              <p:nvPr/>
            </p:nvSpPr>
            <p:spPr>
              <a:xfrm>
                <a:off x="0" y="6859278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Table Option Functions</a:t>
                </a:r>
              </a:p>
            </p:txBody>
          </p:sp>
          <p:sp>
            <p:nvSpPr>
              <p:cNvPr id="1383" name="Information Functions"/>
              <p:cNvSpPr/>
              <p:nvPr/>
            </p:nvSpPr>
            <p:spPr>
              <a:xfrm>
                <a:off x="0" y="7676207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Information Functions</a:t>
                </a:r>
              </a:p>
            </p:txBody>
          </p:sp>
          <p:sp>
            <p:nvSpPr>
              <p:cNvPr id="1384" name="Datasets"/>
              <p:cNvSpPr/>
              <p:nvPr/>
            </p:nvSpPr>
            <p:spPr>
              <a:xfrm>
                <a:off x="0" y="8493135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Datasets</a:t>
                </a:r>
              </a:p>
            </p:txBody>
          </p:sp>
          <p:sp>
            <p:nvSpPr>
              <p:cNvPr id="1385" name="Shiny Functions"/>
              <p:cNvSpPr/>
              <p:nvPr/>
            </p:nvSpPr>
            <p:spPr>
              <a:xfrm>
                <a:off x="0" y="9310064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Shiny Functions</a:t>
                </a:r>
              </a:p>
            </p:txBody>
          </p:sp>
          <p:sp>
            <p:nvSpPr>
              <p:cNvPr id="1386" name="Export Functions"/>
              <p:cNvSpPr/>
              <p:nvPr/>
            </p:nvSpPr>
            <p:spPr>
              <a:xfrm>
                <a:off x="0" y="10126993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>
                  <a:defRPr cap="none" spc="72" sz="36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Export Functions</a:t>
                </a:r>
              </a:p>
            </p:txBody>
          </p:sp>
        </p:grpSp>
        <p:sp>
          <p:nvSpPr>
            <p:cNvPr id="1388" name="Rectangle"/>
            <p:cNvSpPr/>
            <p:nvPr/>
          </p:nvSpPr>
          <p:spPr>
            <a:xfrm>
              <a:off x="0" y="26848"/>
              <a:ext cx="442866" cy="584201"/>
            </a:xfrm>
            <a:prstGeom prst="rect">
              <a:avLst/>
            </a:prstGeom>
            <a:solidFill>
              <a:srgbClr val="B8DFF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89" name="Rectangle"/>
            <p:cNvSpPr/>
            <p:nvPr/>
          </p:nvSpPr>
          <p:spPr>
            <a:xfrm>
              <a:off x="0" y="842909"/>
              <a:ext cx="442866" cy="584201"/>
            </a:xfrm>
            <a:prstGeom prst="rect">
              <a:avLst/>
            </a:prstGeom>
            <a:solidFill>
              <a:srgbClr val="BB397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90" name="Rectangle"/>
            <p:cNvSpPr/>
            <p:nvPr/>
          </p:nvSpPr>
          <p:spPr>
            <a:xfrm>
              <a:off x="0" y="1658970"/>
              <a:ext cx="442866" cy="584201"/>
            </a:xfrm>
            <a:prstGeom prst="rect">
              <a:avLst/>
            </a:prstGeom>
            <a:solidFill>
              <a:srgbClr val="F7CB9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91" name="Rectangle"/>
            <p:cNvSpPr/>
            <p:nvPr/>
          </p:nvSpPr>
          <p:spPr>
            <a:xfrm>
              <a:off x="0" y="2475032"/>
              <a:ext cx="442866" cy="584201"/>
            </a:xfrm>
            <a:prstGeom prst="rect">
              <a:avLst/>
            </a:prstGeom>
            <a:solidFill>
              <a:srgbClr val="A9D69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92" name="Rectangle"/>
            <p:cNvSpPr/>
            <p:nvPr/>
          </p:nvSpPr>
          <p:spPr>
            <a:xfrm>
              <a:off x="0" y="3291093"/>
              <a:ext cx="442866" cy="584201"/>
            </a:xfrm>
            <a:prstGeom prst="rect">
              <a:avLst/>
            </a:prstGeom>
            <a:solidFill>
              <a:srgbClr val="DD9BB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93" name="Rectangle"/>
            <p:cNvSpPr/>
            <p:nvPr/>
          </p:nvSpPr>
          <p:spPr>
            <a:xfrm>
              <a:off x="0" y="4107155"/>
              <a:ext cx="442866" cy="584201"/>
            </a:xfrm>
            <a:prstGeom prst="rect">
              <a:avLst/>
            </a:prstGeom>
            <a:solidFill>
              <a:srgbClr val="5D5D5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94" name="Rectangle"/>
            <p:cNvSpPr/>
            <p:nvPr/>
          </p:nvSpPr>
          <p:spPr>
            <a:xfrm>
              <a:off x="0" y="4923216"/>
              <a:ext cx="442866" cy="584201"/>
            </a:xfrm>
            <a:prstGeom prst="rect">
              <a:avLst/>
            </a:prstGeom>
            <a:solidFill>
              <a:srgbClr val="499F6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95" name="Rectangle"/>
            <p:cNvSpPr/>
            <p:nvPr/>
          </p:nvSpPr>
          <p:spPr>
            <a:xfrm>
              <a:off x="0" y="5739278"/>
              <a:ext cx="442866" cy="584201"/>
            </a:xfrm>
            <a:prstGeom prst="rect">
              <a:avLst/>
            </a:prstGeom>
            <a:solidFill>
              <a:srgbClr val="EA88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96" name="Rectangle"/>
            <p:cNvSpPr/>
            <p:nvPr/>
          </p:nvSpPr>
          <p:spPr>
            <a:xfrm>
              <a:off x="0" y="6555339"/>
              <a:ext cx="442866" cy="584201"/>
            </a:xfrm>
            <a:prstGeom prst="rect">
              <a:avLst/>
            </a:prstGeom>
            <a:solidFill>
              <a:srgbClr val="A6211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97" name="Rectangle"/>
            <p:cNvSpPr/>
            <p:nvPr/>
          </p:nvSpPr>
          <p:spPr>
            <a:xfrm>
              <a:off x="0" y="7371401"/>
              <a:ext cx="442866" cy="584201"/>
            </a:xfrm>
            <a:prstGeom prst="rect">
              <a:avLst/>
            </a:prstGeom>
            <a:solidFill>
              <a:srgbClr val="DCDCD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98" name="Rectangle"/>
            <p:cNvSpPr/>
            <p:nvPr/>
          </p:nvSpPr>
          <p:spPr>
            <a:xfrm>
              <a:off x="0" y="8187462"/>
              <a:ext cx="442866" cy="584201"/>
            </a:xfrm>
            <a:prstGeom prst="rect">
              <a:avLst/>
            </a:prstGeom>
            <a:solidFill>
              <a:srgbClr val="3374B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99" name="Rectangle"/>
            <p:cNvSpPr/>
            <p:nvPr/>
          </p:nvSpPr>
          <p:spPr>
            <a:xfrm>
              <a:off x="0" y="9003524"/>
              <a:ext cx="442866" cy="584201"/>
            </a:xfrm>
            <a:prstGeom prst="rect">
              <a:avLst/>
            </a:prstGeom>
            <a:solidFill>
              <a:srgbClr val="F6D26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00" name="Rectangle"/>
            <p:cNvSpPr/>
            <p:nvPr/>
          </p:nvSpPr>
          <p:spPr>
            <a:xfrm>
              <a:off x="0" y="9819585"/>
              <a:ext cx="442866" cy="584201"/>
            </a:xfrm>
            <a:prstGeom prst="rect">
              <a:avLst/>
            </a:prstGeom>
            <a:solidFill>
              <a:srgbClr val="8EA5B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402" name="How to Do Modifications on Entire Columns"/>
          <p:cNvSpPr txBox="1"/>
          <p:nvPr/>
        </p:nvSpPr>
        <p:spPr>
          <a:xfrm>
            <a:off x="6000432" y="-1178197"/>
            <a:ext cx="123831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How to Do Modifications on Entire Columns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Demo"/>
          <p:cNvSpPr txBox="1"/>
          <p:nvPr/>
        </p:nvSpPr>
        <p:spPr>
          <a:xfrm>
            <a:off x="7983067" y="4756150"/>
            <a:ext cx="8417866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 fontScale="100000" lnSpcReduction="0"/>
          </a:bodyPr>
          <a:lstStyle>
            <a:lvl1pPr algn="ctr">
              <a:defRPr b="0" cap="none" spc="0" sz="25600">
                <a:solidFill>
                  <a:srgbClr val="53585F"/>
                </a:solidFill>
                <a:latin typeface="Snell Roundhand Bold"/>
                <a:ea typeface="Snell Roundhand Bold"/>
                <a:cs typeface="Snell Roundhand Bold"/>
                <a:sym typeface="Snell Roundhand Bold"/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8" name="Group"/>
          <p:cNvGrpSpPr/>
          <p:nvPr/>
        </p:nvGrpSpPr>
        <p:grpSpPr>
          <a:xfrm>
            <a:off x="14428711" y="11454727"/>
            <a:ext cx="5299376" cy="747985"/>
            <a:chOff x="0" y="0"/>
            <a:chExt cx="5299374" cy="747983"/>
          </a:xfrm>
        </p:grpSpPr>
        <p:pic>
          <p:nvPicPr>
            <p:cNvPr id="1406" name="envelope.png" descr="envelop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47984" cy="7479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07" name="rich@rstudio.com"/>
            <p:cNvSpPr txBox="1"/>
            <p:nvPr/>
          </p:nvSpPr>
          <p:spPr>
            <a:xfrm>
              <a:off x="923111" y="74798"/>
              <a:ext cx="4376264" cy="598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569594">
                <a:defRPr b="0" cap="none" spc="162" sz="3243">
                  <a:solidFill>
                    <a:srgbClr val="333333"/>
                  </a:solidFill>
                </a:defRPr>
              </a:lvl1pPr>
            </a:lstStyle>
            <a:p>
              <a:pPr/>
              <a:r>
                <a:t>rich@rstudio.com</a:t>
              </a:r>
            </a:p>
          </p:txBody>
        </p:sp>
      </p:grpSp>
      <p:grpSp>
        <p:nvGrpSpPr>
          <p:cNvPr id="1411" name="Group"/>
          <p:cNvGrpSpPr/>
          <p:nvPr/>
        </p:nvGrpSpPr>
        <p:grpSpPr>
          <a:xfrm>
            <a:off x="9962225" y="11454727"/>
            <a:ext cx="5299376" cy="747985"/>
            <a:chOff x="0" y="0"/>
            <a:chExt cx="5299374" cy="747983"/>
          </a:xfrm>
        </p:grpSpPr>
        <p:pic>
          <p:nvPicPr>
            <p:cNvPr id="1409" name="twitter.png" descr="twitte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47984" cy="7479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0" name="@riannone"/>
            <p:cNvSpPr txBox="1"/>
            <p:nvPr/>
          </p:nvSpPr>
          <p:spPr>
            <a:xfrm>
              <a:off x="923111" y="74798"/>
              <a:ext cx="4376264" cy="598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569594">
                <a:defRPr b="0" cap="none" spc="162" sz="3243">
                  <a:solidFill>
                    <a:srgbClr val="333333"/>
                  </a:solidFill>
                </a:defRPr>
              </a:lvl1pPr>
            </a:lstStyle>
            <a:p>
              <a:pPr/>
              <a:r>
                <a:t>@riannone</a:t>
              </a:r>
            </a:p>
          </p:txBody>
        </p:sp>
      </p:grpSp>
      <p:grpSp>
        <p:nvGrpSpPr>
          <p:cNvPr id="1414" name="Group"/>
          <p:cNvGrpSpPr/>
          <p:nvPr/>
        </p:nvGrpSpPr>
        <p:grpSpPr>
          <a:xfrm>
            <a:off x="5500415" y="11454727"/>
            <a:ext cx="5290026" cy="747985"/>
            <a:chOff x="0" y="0"/>
            <a:chExt cx="5290024" cy="747983"/>
          </a:xfrm>
        </p:grpSpPr>
        <p:pic>
          <p:nvPicPr>
            <p:cNvPr id="1412" name="github.png" descr="github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29285" cy="7479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13" name="rich-iannone"/>
            <p:cNvSpPr txBox="1"/>
            <p:nvPr/>
          </p:nvSpPr>
          <p:spPr>
            <a:xfrm>
              <a:off x="913761" y="74798"/>
              <a:ext cx="4376264" cy="5983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569594">
                <a:defRPr b="0" cap="none" spc="162" sz="3243">
                  <a:solidFill>
                    <a:srgbClr val="333333"/>
                  </a:solidFill>
                </a:defRPr>
              </a:lvl1pPr>
            </a:lstStyle>
            <a:p>
              <a:pPr/>
              <a:r>
                <a:t>rich-iannone</a:t>
              </a:r>
            </a:p>
          </p:txBody>
        </p:sp>
      </p:grpSp>
      <p:sp>
        <p:nvSpPr>
          <p:cNvPr id="1415" name="Rectangle"/>
          <p:cNvSpPr/>
          <p:nvPr/>
        </p:nvSpPr>
        <p:spPr>
          <a:xfrm>
            <a:off x="14131849" y="8243375"/>
            <a:ext cx="1760355" cy="35604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16" name="Rectangle"/>
          <p:cNvSpPr/>
          <p:nvPr/>
        </p:nvSpPr>
        <p:spPr>
          <a:xfrm>
            <a:off x="14131849" y="3048230"/>
            <a:ext cx="1760355" cy="19800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17" name="https://github.com/rich-iannone/presentations"/>
          <p:cNvSpPr txBox="1"/>
          <p:nvPr/>
        </p:nvSpPr>
        <p:spPr>
          <a:xfrm>
            <a:off x="6425472" y="9220755"/>
            <a:ext cx="11533056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64" sz="3200">
                <a:solidFill>
                  <a:srgbClr val="53585F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pPr/>
            <a:r>
              <a:t>https://github.com/rich-iannone/presentations</a:t>
            </a:r>
          </a:p>
        </p:txBody>
      </p:sp>
      <p:pic>
        <p:nvPicPr>
          <p:cNvPr id="1418" name="gt_hex_logo.png" descr="gt_hex_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85763" y="1813456"/>
            <a:ext cx="6012474" cy="6934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roup"/>
          <p:cNvGrpSpPr/>
          <p:nvPr/>
        </p:nvGrpSpPr>
        <p:grpSpPr>
          <a:xfrm>
            <a:off x="2062910" y="3560143"/>
            <a:ext cx="19807665" cy="3005771"/>
            <a:chOff x="0" y="0"/>
            <a:chExt cx="19807664" cy="3005769"/>
          </a:xfrm>
        </p:grpSpPr>
        <p:pic>
          <p:nvPicPr>
            <p:cNvPr id="31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27004"/>
              <a:ext cx="4889668" cy="2751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69843" y="105836"/>
              <a:ext cx="4889668" cy="2794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812159" y="0"/>
              <a:ext cx="4995506" cy="3005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1" name="Line"/>
            <p:cNvSpPr/>
            <p:nvPr/>
          </p:nvSpPr>
          <p:spPr>
            <a:xfrm>
              <a:off x="5303057" y="1502884"/>
              <a:ext cx="1546311" cy="1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2" name="Line"/>
            <p:cNvSpPr/>
            <p:nvPr/>
          </p:nvSpPr>
          <p:spPr>
            <a:xfrm>
              <a:off x="12716205" y="1502884"/>
              <a:ext cx="1539259" cy="1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24" name="table data"/>
          <p:cNvSpPr txBox="1"/>
          <p:nvPr/>
        </p:nvSpPr>
        <p:spPr>
          <a:xfrm>
            <a:off x="3063021" y="6654887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table data</a:t>
            </a:r>
          </a:p>
        </p:txBody>
      </p:sp>
      <p:sp>
        <p:nvSpPr>
          <p:cNvPr id="325" name="gt object"/>
          <p:cNvSpPr txBox="1"/>
          <p:nvPr/>
        </p:nvSpPr>
        <p:spPr>
          <a:xfrm>
            <a:off x="10423691" y="6654887"/>
            <a:ext cx="292262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20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object</a:t>
            </a:r>
          </a:p>
        </p:txBody>
      </p:sp>
      <p:sp>
        <p:nvSpPr>
          <p:cNvPr id="326" name="gt table"/>
          <p:cNvSpPr txBox="1"/>
          <p:nvPr/>
        </p:nvSpPr>
        <p:spPr>
          <a:xfrm>
            <a:off x="18030211" y="6654887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20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table</a:t>
            </a:r>
          </a:p>
        </p:txBody>
      </p:sp>
      <p:sp>
        <p:nvSpPr>
          <p:cNvPr id="327" name="The Typical Workflow for Making Tables with gt"/>
          <p:cNvSpPr txBox="1"/>
          <p:nvPr/>
        </p:nvSpPr>
        <p:spPr>
          <a:xfrm>
            <a:off x="1248475" y="768604"/>
            <a:ext cx="21859232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The Typical Workflow for Making Tables with </a:t>
            </a:r>
            <a:r>
              <a:rPr b="1"/>
              <a:t>gt</a:t>
            </a:r>
            <a:r>
              <a:t> </a:t>
            </a:r>
          </a:p>
        </p:txBody>
      </p:sp>
      <p:sp>
        <p:nvSpPr>
          <p:cNvPr id="328" name="Put your data in a form that’s reasonably close to the expected form of the display table."/>
          <p:cNvSpPr txBox="1"/>
          <p:nvPr/>
        </p:nvSpPr>
        <p:spPr>
          <a:xfrm>
            <a:off x="1605597" y="7666656"/>
            <a:ext cx="5837472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Put your data in a form that’s reasonably close to the expected form of the display table.</a:t>
            </a:r>
          </a:p>
        </p:txBody>
      </p:sp>
      <p:sp>
        <p:nvSpPr>
          <p:cNvPr id="329" name="Use dplyr and tidyr and other great Tidyverse 📦s."/>
          <p:cNvSpPr txBox="1"/>
          <p:nvPr/>
        </p:nvSpPr>
        <p:spPr>
          <a:xfrm>
            <a:off x="1605597" y="11167825"/>
            <a:ext cx="5837472" cy="1320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dplyr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tidyr</a:t>
            </a:r>
            <a:r>
              <a:t> and other great Tidyverse </a:t>
            </a:r>
            <a:r>
              <a:rPr sz="3500"/>
              <a:t>📦</a:t>
            </a:r>
            <a:r>
              <a:t>s. </a:t>
            </a:r>
          </a:p>
        </p:txBody>
      </p:sp>
      <p:sp>
        <p:nvSpPr>
          <p:cNvPr id="330" name="①"/>
          <p:cNvSpPr txBox="1"/>
          <p:nvPr/>
        </p:nvSpPr>
        <p:spPr>
          <a:xfrm>
            <a:off x="1605597" y="2237060"/>
            <a:ext cx="5837472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6200">
                <a:solidFill>
                  <a:srgbClr val="387A7D"/>
                </a:solidFill>
              </a:defRPr>
            </a:lvl1pPr>
          </a:lstStyle>
          <a:p>
            <a:pPr/>
            <a:r>
              <a:t>①</a:t>
            </a:r>
          </a:p>
        </p:txBody>
      </p:sp>
      <p:sp>
        <p:nvSpPr>
          <p:cNvPr id="331" name="②"/>
          <p:cNvSpPr txBox="1"/>
          <p:nvPr/>
        </p:nvSpPr>
        <p:spPr>
          <a:xfrm>
            <a:off x="8966267" y="2237060"/>
            <a:ext cx="5837472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6200">
                <a:solidFill>
                  <a:srgbClr val="387A7D"/>
                </a:solidFill>
              </a:defRPr>
            </a:lvl1pPr>
          </a:lstStyle>
          <a:p>
            <a:pPr/>
            <a:r>
              <a:t>②</a:t>
            </a:r>
          </a:p>
        </p:txBody>
      </p:sp>
      <p:sp>
        <p:nvSpPr>
          <p:cNvPr id="332" name="③"/>
          <p:cNvSpPr txBox="1"/>
          <p:nvPr/>
        </p:nvSpPr>
        <p:spPr>
          <a:xfrm>
            <a:off x="16572786" y="2237060"/>
            <a:ext cx="5837473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6200">
                <a:solidFill>
                  <a:srgbClr val="387A7D"/>
                </a:solidFill>
              </a:defRPr>
            </a:lvl1pPr>
          </a:lstStyle>
          <a:p>
            <a:pPr/>
            <a:r>
              <a:t>③</a:t>
            </a:r>
          </a:p>
        </p:txBody>
      </p:sp>
      <p:sp>
        <p:nvSpPr>
          <p:cNvPr id="333" name="Output the table to HTML, save an image. RTF and LaTeX output is possible as well."/>
          <p:cNvSpPr txBox="1"/>
          <p:nvPr/>
        </p:nvSpPr>
        <p:spPr>
          <a:xfrm>
            <a:off x="16455051" y="14230197"/>
            <a:ext cx="6072943" cy="2489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Output the table to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HTML</a:t>
            </a:r>
            <a:r>
              <a:t>, save an image.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RTF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LaTeX</a:t>
            </a:r>
            <a:r>
              <a:t> output is possible as well.</a:t>
            </a:r>
          </a:p>
        </p:txBody>
      </p:sp>
      <p:sp>
        <p:nvSpPr>
          <p:cNvPr id="334" name="Use tables in Shiny apps, reports, packages, etc."/>
          <p:cNvSpPr txBox="1"/>
          <p:nvPr/>
        </p:nvSpPr>
        <p:spPr>
          <a:xfrm>
            <a:off x="16455051" y="17743872"/>
            <a:ext cx="6072942" cy="1295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tables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Shiny</a:t>
            </a:r>
            <a:r>
              <a:t> apps, reports, packages, etc.</a:t>
            </a:r>
          </a:p>
        </p:txBody>
      </p:sp>
      <p:sp>
        <p:nvSpPr>
          <p:cNvPr id="335" name="Add table components, group rows together, add spanner labels, footnotes, format cells, add styles…"/>
          <p:cNvSpPr txBox="1"/>
          <p:nvPr/>
        </p:nvSpPr>
        <p:spPr>
          <a:xfrm>
            <a:off x="8835020" y="7666656"/>
            <a:ext cx="5837472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Add table components, group rows together, add spanner labels, footnotes, format cells, add styles…</a:t>
            </a:r>
          </a:p>
        </p:txBody>
      </p:sp>
      <p:sp>
        <p:nvSpPr>
          <p:cNvPr id="336" name="Use gt’s functions to build. Preview in RStudio."/>
          <p:cNvSpPr txBox="1"/>
          <p:nvPr/>
        </p:nvSpPr>
        <p:spPr>
          <a:xfrm>
            <a:off x="8835020" y="11180316"/>
            <a:ext cx="6099967" cy="1295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’s functions to build. Preview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RStudio</a:t>
            </a:r>
            <a:r>
              <a:t>.</a:t>
            </a:r>
          </a:p>
        </p:txBody>
      </p:sp>
      <p:sp>
        <p:nvSpPr>
          <p:cNvPr id="337" name="Rectangle"/>
          <p:cNvSpPr/>
          <p:nvPr/>
        </p:nvSpPr>
        <p:spPr>
          <a:xfrm>
            <a:off x="16346067" y="7689855"/>
            <a:ext cx="6290912" cy="5416401"/>
          </a:xfrm>
          <a:prstGeom prst="rect">
            <a:avLst/>
          </a:prstGeom>
          <a:solidFill>
            <a:srgbClr val="FF9300">
              <a:alpha val="1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roup"/>
          <p:cNvGrpSpPr/>
          <p:nvPr/>
        </p:nvGrpSpPr>
        <p:grpSpPr>
          <a:xfrm>
            <a:off x="2062910" y="3560143"/>
            <a:ext cx="19807665" cy="3005771"/>
            <a:chOff x="0" y="0"/>
            <a:chExt cx="19807664" cy="3005769"/>
          </a:xfrm>
        </p:grpSpPr>
        <p:pic>
          <p:nvPicPr>
            <p:cNvPr id="33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27004"/>
              <a:ext cx="4889668" cy="2751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69843" y="105836"/>
              <a:ext cx="4889668" cy="2794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1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812159" y="0"/>
              <a:ext cx="4995506" cy="3005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2" name="Line"/>
            <p:cNvSpPr/>
            <p:nvPr/>
          </p:nvSpPr>
          <p:spPr>
            <a:xfrm>
              <a:off x="5303057" y="1502884"/>
              <a:ext cx="1546311" cy="1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3" name="Line"/>
            <p:cNvSpPr/>
            <p:nvPr/>
          </p:nvSpPr>
          <p:spPr>
            <a:xfrm>
              <a:off x="12716205" y="1502884"/>
              <a:ext cx="1539259" cy="1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45" name="table data"/>
          <p:cNvSpPr txBox="1"/>
          <p:nvPr/>
        </p:nvSpPr>
        <p:spPr>
          <a:xfrm>
            <a:off x="3063021" y="6654887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table data</a:t>
            </a:r>
          </a:p>
        </p:txBody>
      </p:sp>
      <p:sp>
        <p:nvSpPr>
          <p:cNvPr id="346" name="gt object"/>
          <p:cNvSpPr txBox="1"/>
          <p:nvPr/>
        </p:nvSpPr>
        <p:spPr>
          <a:xfrm>
            <a:off x="10423691" y="6654887"/>
            <a:ext cx="292262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20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object</a:t>
            </a:r>
          </a:p>
        </p:txBody>
      </p:sp>
      <p:sp>
        <p:nvSpPr>
          <p:cNvPr id="347" name="gt table"/>
          <p:cNvSpPr txBox="1"/>
          <p:nvPr/>
        </p:nvSpPr>
        <p:spPr>
          <a:xfrm>
            <a:off x="18030211" y="6654887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spc="0" sz="320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table</a:t>
            </a:r>
          </a:p>
        </p:txBody>
      </p:sp>
      <p:sp>
        <p:nvSpPr>
          <p:cNvPr id="348" name="The Typical Workflow for Making Tables with gt"/>
          <p:cNvSpPr txBox="1"/>
          <p:nvPr/>
        </p:nvSpPr>
        <p:spPr>
          <a:xfrm>
            <a:off x="1248475" y="768604"/>
            <a:ext cx="21859232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The Typical Workflow for Making Tables with </a:t>
            </a:r>
            <a:r>
              <a:rPr b="1"/>
              <a:t>gt</a:t>
            </a:r>
            <a:r>
              <a:t> </a:t>
            </a:r>
          </a:p>
        </p:txBody>
      </p:sp>
      <p:sp>
        <p:nvSpPr>
          <p:cNvPr id="349" name="Put your data in a form that’s reasonably close to the expected form of the display table."/>
          <p:cNvSpPr txBox="1"/>
          <p:nvPr/>
        </p:nvSpPr>
        <p:spPr>
          <a:xfrm>
            <a:off x="1605597" y="7666656"/>
            <a:ext cx="5837472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Put your data in a form that’s reasonably close to the expected form of the display table.</a:t>
            </a:r>
          </a:p>
        </p:txBody>
      </p:sp>
      <p:sp>
        <p:nvSpPr>
          <p:cNvPr id="350" name="Add table components, group rows together, add spanner labels, footnotes, format cells, add styles…"/>
          <p:cNvSpPr txBox="1"/>
          <p:nvPr/>
        </p:nvSpPr>
        <p:spPr>
          <a:xfrm>
            <a:off x="8835020" y="7666656"/>
            <a:ext cx="5837472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Add table components, group rows together, add spanner labels, footnotes, format cells, add styles…</a:t>
            </a:r>
          </a:p>
        </p:txBody>
      </p:sp>
      <p:sp>
        <p:nvSpPr>
          <p:cNvPr id="351" name="Output the table to HTML, save an image. RTF and LaTeX output is possible as well."/>
          <p:cNvSpPr txBox="1"/>
          <p:nvPr/>
        </p:nvSpPr>
        <p:spPr>
          <a:xfrm>
            <a:off x="16455051" y="7666644"/>
            <a:ext cx="6072943" cy="2489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Output the table to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HTML</a:t>
            </a:r>
            <a:r>
              <a:t>, save an image.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RTF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LaTeX</a:t>
            </a:r>
            <a:r>
              <a:t> output is possible as well.</a:t>
            </a:r>
          </a:p>
        </p:txBody>
      </p:sp>
      <p:sp>
        <p:nvSpPr>
          <p:cNvPr id="352" name="Use dplyr and tidyr and other great Tidyverse 📦s."/>
          <p:cNvSpPr txBox="1"/>
          <p:nvPr/>
        </p:nvSpPr>
        <p:spPr>
          <a:xfrm>
            <a:off x="1605597" y="11167825"/>
            <a:ext cx="5837472" cy="1320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dplyr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tidyr</a:t>
            </a:r>
            <a:r>
              <a:t> and other great Tidyverse </a:t>
            </a:r>
            <a:r>
              <a:rPr sz="3500"/>
              <a:t>📦</a:t>
            </a:r>
            <a:r>
              <a:t>s. </a:t>
            </a:r>
          </a:p>
        </p:txBody>
      </p:sp>
      <p:sp>
        <p:nvSpPr>
          <p:cNvPr id="353" name="Use gt’s functions to build. Preview in RStudio."/>
          <p:cNvSpPr txBox="1"/>
          <p:nvPr/>
        </p:nvSpPr>
        <p:spPr>
          <a:xfrm>
            <a:off x="8835020" y="11180316"/>
            <a:ext cx="6099967" cy="1295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’s functions to build. Preview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RStudio</a:t>
            </a:r>
            <a:r>
              <a:t>.</a:t>
            </a:r>
          </a:p>
        </p:txBody>
      </p:sp>
      <p:sp>
        <p:nvSpPr>
          <p:cNvPr id="354" name="Use tables in Shiny apps, reports, packages, etc."/>
          <p:cNvSpPr txBox="1"/>
          <p:nvPr/>
        </p:nvSpPr>
        <p:spPr>
          <a:xfrm>
            <a:off x="16455051" y="11180319"/>
            <a:ext cx="6072942" cy="1295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39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tables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Shiny</a:t>
            </a:r>
            <a:r>
              <a:t> apps, reports, packages, etc.</a:t>
            </a:r>
          </a:p>
        </p:txBody>
      </p:sp>
      <p:sp>
        <p:nvSpPr>
          <p:cNvPr id="355" name="①"/>
          <p:cNvSpPr txBox="1"/>
          <p:nvPr/>
        </p:nvSpPr>
        <p:spPr>
          <a:xfrm>
            <a:off x="1605597" y="2237060"/>
            <a:ext cx="5837472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6200">
                <a:solidFill>
                  <a:srgbClr val="387A7D"/>
                </a:solidFill>
              </a:defRPr>
            </a:lvl1pPr>
          </a:lstStyle>
          <a:p>
            <a:pPr/>
            <a:r>
              <a:t>①</a:t>
            </a:r>
          </a:p>
        </p:txBody>
      </p:sp>
      <p:sp>
        <p:nvSpPr>
          <p:cNvPr id="356" name="②"/>
          <p:cNvSpPr txBox="1"/>
          <p:nvPr/>
        </p:nvSpPr>
        <p:spPr>
          <a:xfrm>
            <a:off x="8966267" y="2237060"/>
            <a:ext cx="5837472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6200">
                <a:solidFill>
                  <a:srgbClr val="387A7D"/>
                </a:solidFill>
              </a:defRPr>
            </a:lvl1pPr>
          </a:lstStyle>
          <a:p>
            <a:pPr/>
            <a:r>
              <a:t>②</a:t>
            </a:r>
          </a:p>
        </p:txBody>
      </p:sp>
      <p:sp>
        <p:nvSpPr>
          <p:cNvPr id="357" name="③"/>
          <p:cNvSpPr txBox="1"/>
          <p:nvPr/>
        </p:nvSpPr>
        <p:spPr>
          <a:xfrm>
            <a:off x="16572786" y="2237060"/>
            <a:ext cx="5837473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0" sz="6200">
                <a:solidFill>
                  <a:srgbClr val="387A7D"/>
                </a:solidFill>
              </a:defRPr>
            </a:lvl1pPr>
          </a:lstStyle>
          <a:p>
            <a:pPr/>
            <a:r>
              <a:t>③</a:t>
            </a:r>
          </a:p>
        </p:txBody>
      </p:sp>
      <p:sp>
        <p:nvSpPr>
          <p:cNvPr id="358" name="Categorizing the Useful Features of a Table"/>
          <p:cNvSpPr txBox="1"/>
          <p:nvPr/>
        </p:nvSpPr>
        <p:spPr>
          <a:xfrm>
            <a:off x="1248475" y="-1238823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Categorizing the Useful Features of a Table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t_cars_tbl.png" descr="gt_cars_tb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1100" y="1983828"/>
            <a:ext cx="11799460" cy="11527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gt_hex_logo.png" descr="gt_hex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46132" y="-19081375"/>
            <a:ext cx="6891736" cy="7948405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the gt package"/>
          <p:cNvSpPr txBox="1"/>
          <p:nvPr/>
        </p:nvSpPr>
        <p:spPr>
          <a:xfrm>
            <a:off x="1248475" y="-10866029"/>
            <a:ext cx="21859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cap="none" spc="470" sz="4700">
                <a:solidFill>
                  <a:srgbClr val="53585F"/>
                </a:solidFill>
              </a:defRPr>
            </a:lvl1pPr>
          </a:lstStyle>
          <a:p>
            <a:pPr/>
            <a:r>
              <a:t>the gt package</a:t>
            </a:r>
          </a:p>
        </p:txBody>
      </p:sp>
      <p:sp>
        <p:nvSpPr>
          <p:cNvPr id="363" name="Lets you build display tables with easy-to-use functions"/>
          <p:cNvSpPr txBox="1"/>
          <p:nvPr/>
        </p:nvSpPr>
        <p:spPr>
          <a:xfrm>
            <a:off x="3920357" y="-9896976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Lets you build display tables with easy-to-use functions</a:t>
            </a:r>
          </a:p>
        </p:txBody>
      </p:sp>
      <p:sp>
        <p:nvSpPr>
          <p:cNvPr id="364" name="Table outputs can be HTML, LaTeX, and RTF"/>
          <p:cNvSpPr txBox="1"/>
          <p:nvPr/>
        </p:nvSpPr>
        <p:spPr>
          <a:xfrm>
            <a:off x="3920199" y="-9067668"/>
            <a:ext cx="1651578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Table outputs can be HTML, LaTeX, and RTF</a:t>
            </a:r>
          </a:p>
        </p:txBody>
      </p:sp>
      <p:sp>
        <p:nvSpPr>
          <p:cNvPr id="365" name="Available on GitHub"/>
          <p:cNvSpPr txBox="1"/>
          <p:nvPr/>
        </p:nvSpPr>
        <p:spPr>
          <a:xfrm>
            <a:off x="3937522" y="-8238360"/>
            <a:ext cx="1650895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Available on GitHub</a:t>
            </a:r>
          </a:p>
        </p:txBody>
      </p:sp>
      <p:sp>
        <p:nvSpPr>
          <p:cNvPr id="366" name="Categorizing the Useful Features of a Table"/>
          <p:cNvSpPr txBox="1"/>
          <p:nvPr/>
        </p:nvSpPr>
        <p:spPr>
          <a:xfrm>
            <a:off x="1248475" y="768609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Categorizing the Useful Features of a Table</a:t>
            </a:r>
          </a:p>
        </p:txBody>
      </p:sp>
      <p:grpSp>
        <p:nvGrpSpPr>
          <p:cNvPr id="369" name="Group"/>
          <p:cNvGrpSpPr/>
          <p:nvPr/>
        </p:nvGrpSpPr>
        <p:grpSpPr>
          <a:xfrm>
            <a:off x="2200739" y="2214674"/>
            <a:ext cx="2922624" cy="1440050"/>
            <a:chOff x="0" y="0"/>
            <a:chExt cx="2922623" cy="1440048"/>
          </a:xfrm>
        </p:grpSpPr>
        <p:sp>
          <p:nvSpPr>
            <p:cNvPr id="367" name="table header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r">
                <a:defRPr b="0" cap="none" spc="0" sz="3400">
                  <a:solidFill>
                    <a:srgbClr val="53585F"/>
                  </a:solidFill>
                </a:defRPr>
              </a:lvl1pPr>
            </a:lstStyle>
            <a:p>
              <a:pPr/>
              <a:r>
                <a:t>table header</a:t>
              </a:r>
            </a:p>
          </p:txBody>
        </p:sp>
        <p:sp>
          <p:nvSpPr>
            <p:cNvPr id="368" name="with a title and a subtitle"/>
            <p:cNvSpPr txBox="1"/>
            <p:nvPr/>
          </p:nvSpPr>
          <p:spPr>
            <a:xfrm>
              <a:off x="799691" y="551048"/>
              <a:ext cx="2122933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r">
                <a:defRPr b="0" cap="none" spc="0" sz="2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with a title and a subtitle</a:t>
              </a:r>
            </a:p>
          </p:txBody>
        </p:sp>
      </p:grpSp>
      <p:grpSp>
        <p:nvGrpSpPr>
          <p:cNvPr id="372" name="Group"/>
          <p:cNvGrpSpPr/>
          <p:nvPr/>
        </p:nvGrpSpPr>
        <p:grpSpPr>
          <a:xfrm>
            <a:off x="2200738" y="7422377"/>
            <a:ext cx="2922625" cy="1408300"/>
            <a:chOff x="0" y="0"/>
            <a:chExt cx="2922623" cy="1408298"/>
          </a:xfrm>
        </p:grpSpPr>
        <p:sp>
          <p:nvSpPr>
            <p:cNvPr id="370" name="row labels"/>
            <p:cNvSpPr txBox="1"/>
            <p:nvPr/>
          </p:nvSpPr>
          <p:spPr>
            <a:xfrm>
              <a:off x="0" y="-1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r">
                <a:defRPr b="0" cap="none" spc="0" sz="3200">
                  <a:solidFill>
                    <a:srgbClr val="53585F"/>
                  </a:solidFill>
                </a:defRPr>
              </a:lvl1pPr>
            </a:lstStyle>
            <a:p>
              <a:pPr/>
              <a:r>
                <a:t>row labels</a:t>
              </a:r>
            </a:p>
          </p:txBody>
        </p:sp>
        <p:sp>
          <p:nvSpPr>
            <p:cNvPr id="371" name="along with row grouping"/>
            <p:cNvSpPr txBox="1"/>
            <p:nvPr/>
          </p:nvSpPr>
          <p:spPr>
            <a:xfrm>
              <a:off x="799691" y="519298"/>
              <a:ext cx="2122933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r">
                <a:defRPr b="0" cap="none" spc="0" sz="2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along with row grouping </a:t>
              </a:r>
            </a:p>
          </p:txBody>
        </p:sp>
      </p:grpSp>
      <p:sp>
        <p:nvSpPr>
          <p:cNvPr id="373" name="Line"/>
          <p:cNvSpPr/>
          <p:nvPr/>
        </p:nvSpPr>
        <p:spPr>
          <a:xfrm>
            <a:off x="5228047" y="2538524"/>
            <a:ext cx="5217092" cy="1"/>
          </a:xfrm>
          <a:prstGeom prst="line">
            <a:avLst/>
          </a:prstGeom>
          <a:ln w="50800">
            <a:solidFill>
              <a:srgbClr val="CB297B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4" name="Line"/>
          <p:cNvSpPr/>
          <p:nvPr/>
        </p:nvSpPr>
        <p:spPr>
          <a:xfrm flipH="1" flipV="1">
            <a:off x="10929281" y="12416505"/>
            <a:ext cx="8144605" cy="1"/>
          </a:xfrm>
          <a:prstGeom prst="line">
            <a:avLst/>
          </a:prstGeom>
          <a:ln w="50800">
            <a:solidFill>
              <a:srgbClr val="1DB100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377" name="Group"/>
          <p:cNvGrpSpPr/>
          <p:nvPr/>
        </p:nvGrpSpPr>
        <p:grpSpPr>
          <a:xfrm>
            <a:off x="19167447" y="3045242"/>
            <a:ext cx="2922624" cy="1443099"/>
            <a:chOff x="0" y="0"/>
            <a:chExt cx="2922623" cy="1443097"/>
          </a:xfrm>
        </p:grpSpPr>
        <p:sp>
          <p:nvSpPr>
            <p:cNvPr id="375" name="column labels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3400">
                  <a:solidFill>
                    <a:srgbClr val="53585F"/>
                  </a:solidFill>
                </a:defRPr>
              </a:lvl1pPr>
            </a:lstStyle>
            <a:p>
              <a:pPr/>
              <a:r>
                <a:t>column labels</a:t>
              </a:r>
            </a:p>
          </p:txBody>
        </p:sp>
        <p:sp>
          <p:nvSpPr>
            <p:cNvPr id="376" name="along with column grouping"/>
            <p:cNvSpPr txBox="1"/>
            <p:nvPr/>
          </p:nvSpPr>
          <p:spPr>
            <a:xfrm>
              <a:off x="0" y="554097"/>
              <a:ext cx="263873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2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along with column grouping </a:t>
              </a:r>
            </a:p>
          </p:txBody>
        </p:sp>
      </p:grpSp>
      <p:grpSp>
        <p:nvGrpSpPr>
          <p:cNvPr id="380" name="Group"/>
          <p:cNvGrpSpPr/>
          <p:nvPr/>
        </p:nvGrpSpPr>
        <p:grpSpPr>
          <a:xfrm>
            <a:off x="9425626" y="4003937"/>
            <a:ext cx="9687964" cy="7870282"/>
            <a:chOff x="0" y="0"/>
            <a:chExt cx="9687962" cy="7870280"/>
          </a:xfrm>
        </p:grpSpPr>
        <p:sp>
          <p:nvSpPr>
            <p:cNvPr id="378" name="Line"/>
            <p:cNvSpPr/>
            <p:nvPr/>
          </p:nvSpPr>
          <p:spPr>
            <a:xfrm flipH="1">
              <a:off x="8566039" y="3738891"/>
              <a:ext cx="1121924" cy="1"/>
            </a:xfrm>
            <a:prstGeom prst="line">
              <a:avLst/>
            </a:prstGeom>
            <a:noFill/>
            <a:ln w="50800" cap="flat">
              <a:solidFill>
                <a:srgbClr val="004D8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79" name="Rounded Rectangle"/>
            <p:cNvSpPr/>
            <p:nvPr/>
          </p:nvSpPr>
          <p:spPr>
            <a:xfrm flipH="1">
              <a:off x="0" y="0"/>
              <a:ext cx="8557330" cy="7870281"/>
            </a:xfrm>
            <a:prstGeom prst="roundRect">
              <a:avLst>
                <a:gd name="adj" fmla="val 1524"/>
              </a:avLst>
            </a:prstGeom>
            <a:noFill/>
            <a:ln w="50800" cap="flat">
              <a:solidFill>
                <a:srgbClr val="004D8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383" name="Group"/>
          <p:cNvGrpSpPr/>
          <p:nvPr/>
        </p:nvGrpSpPr>
        <p:grpSpPr>
          <a:xfrm>
            <a:off x="5233683" y="3747042"/>
            <a:ext cx="4122041" cy="7953594"/>
            <a:chOff x="0" y="0"/>
            <a:chExt cx="4122039" cy="7953593"/>
          </a:xfrm>
        </p:grpSpPr>
        <p:sp>
          <p:nvSpPr>
            <p:cNvPr id="381" name="Line"/>
            <p:cNvSpPr/>
            <p:nvPr/>
          </p:nvSpPr>
          <p:spPr>
            <a:xfrm>
              <a:off x="0" y="4000427"/>
              <a:ext cx="1095142" cy="1"/>
            </a:xfrm>
            <a:prstGeom prst="line">
              <a:avLst/>
            </a:prstGeom>
            <a:noFill/>
            <a:ln w="50800" cap="flat">
              <a:solidFill>
                <a:srgbClr val="D5DA3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2" name="Rounded Rectangle"/>
            <p:cNvSpPr/>
            <p:nvPr/>
          </p:nvSpPr>
          <p:spPr>
            <a:xfrm>
              <a:off x="1098359" y="0"/>
              <a:ext cx="3023681" cy="7953594"/>
            </a:xfrm>
            <a:prstGeom prst="roundRect">
              <a:avLst>
                <a:gd name="adj" fmla="val 3967"/>
              </a:avLst>
            </a:prstGeom>
            <a:noFill/>
            <a:ln w="50800" cap="flat">
              <a:solidFill>
                <a:srgbClr val="D5DA3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386" name="Group"/>
          <p:cNvGrpSpPr/>
          <p:nvPr/>
        </p:nvGrpSpPr>
        <p:grpSpPr>
          <a:xfrm>
            <a:off x="19167447" y="7690160"/>
            <a:ext cx="3547190" cy="687449"/>
            <a:chOff x="0" y="311150"/>
            <a:chExt cx="3547189" cy="687447"/>
          </a:xfrm>
        </p:grpSpPr>
        <p:sp>
          <p:nvSpPr>
            <p:cNvPr id="384" name="data formatting"/>
            <p:cNvSpPr/>
            <p:nvPr/>
          </p:nvSpPr>
          <p:spPr>
            <a:xfrm>
              <a:off x="0" y="311150"/>
              <a:ext cx="322299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3400">
                  <a:solidFill>
                    <a:srgbClr val="53585F"/>
                  </a:solidFill>
                </a:defRPr>
              </a:lvl1pPr>
            </a:lstStyle>
            <a:p>
              <a:pPr/>
              <a:r>
                <a:t>data formatting</a:t>
              </a:r>
            </a:p>
          </p:txBody>
        </p:sp>
        <p:sp>
          <p:nvSpPr>
            <p:cNvPr id="385" name="need to transform raw data for presentation"/>
            <p:cNvSpPr/>
            <p:nvPr/>
          </p:nvSpPr>
          <p:spPr>
            <a:xfrm>
              <a:off x="0" y="998597"/>
              <a:ext cx="354719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2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need to transform raw data for presentation</a:t>
              </a:r>
            </a:p>
          </p:txBody>
        </p:sp>
      </p:grpSp>
      <p:grpSp>
        <p:nvGrpSpPr>
          <p:cNvPr id="389" name="Group"/>
          <p:cNvGrpSpPr/>
          <p:nvPr/>
        </p:nvGrpSpPr>
        <p:grpSpPr>
          <a:xfrm>
            <a:off x="9418557" y="2869627"/>
            <a:ext cx="9696867" cy="1059806"/>
            <a:chOff x="0" y="0"/>
            <a:chExt cx="9696866" cy="1059804"/>
          </a:xfrm>
        </p:grpSpPr>
        <p:sp>
          <p:nvSpPr>
            <p:cNvPr id="387" name="Line"/>
            <p:cNvSpPr/>
            <p:nvPr/>
          </p:nvSpPr>
          <p:spPr>
            <a:xfrm flipH="1" flipV="1">
              <a:off x="8576199" y="525246"/>
              <a:ext cx="1120668" cy="1"/>
            </a:xfrm>
            <a:prstGeom prst="line">
              <a:avLst/>
            </a:prstGeom>
            <a:noFill/>
            <a:ln w="50800" cap="flat">
              <a:solidFill>
                <a:srgbClr val="56C1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88" name="Rounded Rectangle"/>
            <p:cNvSpPr/>
            <p:nvPr/>
          </p:nvSpPr>
          <p:spPr>
            <a:xfrm flipH="1">
              <a:off x="0" y="0"/>
              <a:ext cx="8575977" cy="1059805"/>
            </a:xfrm>
            <a:prstGeom prst="roundRect">
              <a:avLst>
                <a:gd name="adj" fmla="val 11388"/>
              </a:avLst>
            </a:prstGeom>
            <a:noFill/>
            <a:ln w="50800" cap="flat">
              <a:solidFill>
                <a:srgbClr val="56C1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392" name="Group"/>
          <p:cNvGrpSpPr/>
          <p:nvPr/>
        </p:nvGrpSpPr>
        <p:grpSpPr>
          <a:xfrm>
            <a:off x="19167447" y="12092655"/>
            <a:ext cx="3630994" cy="1050538"/>
            <a:chOff x="0" y="0"/>
            <a:chExt cx="3630993" cy="1050536"/>
          </a:xfrm>
        </p:grpSpPr>
        <p:sp>
          <p:nvSpPr>
            <p:cNvPr id="390" name="footnotes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3400">
                  <a:solidFill>
                    <a:srgbClr val="53585F"/>
                  </a:solidFill>
                </a:defRPr>
              </a:lvl1pPr>
            </a:lstStyle>
            <a:p>
              <a:pPr/>
              <a:r>
                <a:t>footnotes</a:t>
              </a:r>
            </a:p>
          </p:txBody>
        </p:sp>
        <p:sp>
          <p:nvSpPr>
            <p:cNvPr id="391" name="are in the right order"/>
            <p:cNvSpPr txBox="1"/>
            <p:nvPr/>
          </p:nvSpPr>
          <p:spPr>
            <a:xfrm>
              <a:off x="0" y="555236"/>
              <a:ext cx="363099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2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are in the right order </a:t>
              </a:r>
            </a:p>
          </p:txBody>
        </p:sp>
      </p:grpSp>
      <p:sp>
        <p:nvSpPr>
          <p:cNvPr id="393" name="Line"/>
          <p:cNvSpPr/>
          <p:nvPr/>
        </p:nvSpPr>
        <p:spPr>
          <a:xfrm rot="2145417">
            <a:off x="5182217" y="12621620"/>
            <a:ext cx="1379980" cy="241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8" fill="norm" stroke="1" extrusionOk="0">
                <a:moveTo>
                  <a:pt x="0" y="21368"/>
                </a:moveTo>
                <a:cubicBezTo>
                  <a:pt x="3117" y="7314"/>
                  <a:pt x="6998" y="-232"/>
                  <a:pt x="10986" y="5"/>
                </a:cubicBezTo>
                <a:cubicBezTo>
                  <a:pt x="14847" y="235"/>
                  <a:pt x="18583" y="7755"/>
                  <a:pt x="21600" y="21368"/>
                </a:cubicBezTo>
              </a:path>
            </a:pathLst>
          </a:custGeom>
          <a:ln w="50800">
            <a:solidFill>
              <a:srgbClr val="CB297B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94" name="Group"/>
          <p:cNvSpPr/>
          <p:nvPr/>
        </p:nvSpPr>
        <p:spPr>
          <a:xfrm>
            <a:off x="2200739" y="12405990"/>
            <a:ext cx="292262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>
              <a:defRPr b="0" cap="none" spc="0" sz="3200">
                <a:solidFill>
                  <a:srgbClr val="53585F"/>
                </a:solidFill>
              </a:defRPr>
            </a:lvl1pPr>
          </a:lstStyle>
          <a:p>
            <a:pPr/>
            <a:r>
              <a:t>a source note</a:t>
            </a:r>
          </a:p>
        </p:txBody>
      </p:sp>
      <p:sp>
        <p:nvSpPr>
          <p:cNvPr id="395" name="The Typical Workflow for Making Tables with gt"/>
          <p:cNvSpPr txBox="1"/>
          <p:nvPr/>
        </p:nvSpPr>
        <p:spPr>
          <a:xfrm>
            <a:off x="1248475" y="-1224273"/>
            <a:ext cx="21859232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The Typical Workflow for Making Tables with </a:t>
            </a:r>
            <a:r>
              <a:rPr b="1"/>
              <a:t>gt</a:t>
            </a:r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3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Class="entr" nodeType="after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7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2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2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2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1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2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4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Class="entr" nodeType="after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4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Class="entr" nodeType="afterEffect" presetSubtype="2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53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2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5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Class="entr" nodeType="after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2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xit" nodeType="clickEffect" presetSubtype="8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6" dur="500" fill="hold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Class="exit" nodeType="afterEffect" presetSubtype="8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70" dur="500" fill="hold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Class="exit" nodeType="afterEffect" presetSubtype="8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74" dur="500" fill="hold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Class="exit" nodeType="afterEffect" presetSubtype="8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78" dur="500" fill="hold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Class="exit" nodeType="afterEffect" presetSubtype="8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82" dur="500" fill="hold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Class="exit" nodeType="afterEffect" presetSubtype="8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86" dur="500" fill="hold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Class="exit" nodeType="afterEffect" presetSubtype="8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90" dur="500" fill="hold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Class="exit" nodeType="afterEffect" presetSubtype="8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94" dur="500" fill="hold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Class="exit" nodeType="afterEffect" presetSubtype="8" presetID="2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98" dur="500" fill="hold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Class="exit" nodeType="afterEffect" presetSubtype="8" presetID="2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02" dur="500" fill="hold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2" grpId="20"/>
      <p:bldP build="whole" bldLvl="1" animBg="1" rev="0" advAuto="0" spid="377" grpId="7"/>
      <p:bldP build="whole" bldLvl="1" animBg="1" rev="0" advAuto="0" spid="389" grpId="16"/>
      <p:bldP build="whole" bldLvl="1" animBg="1" rev="0" advAuto="0" spid="373" grpId="14"/>
      <p:bldP build="whole" bldLvl="1" animBg="1" rev="0" advAuto="0" spid="393" grpId="13"/>
      <p:bldP build="whole" bldLvl="1" animBg="1" rev="0" advAuto="0" spid="374" grpId="11"/>
      <p:bldP build="whole" bldLvl="1" animBg="1" rev="0" advAuto="0" spid="377" grpId="17"/>
      <p:bldP build="whole" bldLvl="1" animBg="1" rev="0" advAuto="0" spid="360" grpId="1"/>
      <p:bldP build="whole" bldLvl="1" animBg="1" rev="0" advAuto="0" spid="394" grpId="12"/>
      <p:bldP build="whole" bldLvl="1" animBg="1" rev="0" advAuto="0" spid="383" grpId="5"/>
      <p:bldP build="whole" bldLvl="1" animBg="1" rev="0" advAuto="0" spid="380" grpId="8"/>
      <p:bldP build="whole" bldLvl="1" animBg="1" rev="0" advAuto="0" spid="369" grpId="3"/>
      <p:bldP build="whole" bldLvl="1" animBg="1" rev="0" advAuto="0" spid="394" grpId="22"/>
      <p:bldP build="whole" bldLvl="1" animBg="1" rev="0" advAuto="0" spid="393" grpId="23"/>
      <p:bldP build="whole" bldLvl="1" animBg="1" rev="0" advAuto="0" spid="372" grpId="4"/>
      <p:bldP build="whole" bldLvl="1" animBg="1" rev="0" advAuto="0" spid="386" grpId="9"/>
      <p:bldP build="whole" bldLvl="1" animBg="1" rev="0" advAuto="0" spid="380" grpId="18"/>
      <p:bldP build="whole" bldLvl="1" animBg="1" rev="0" advAuto="0" spid="369" grpId="15"/>
      <p:bldP build="whole" bldLvl="1" animBg="1" rev="0" advAuto="0" spid="389" grpId="6"/>
      <p:bldP build="whole" bldLvl="1" animBg="1" rev="0" advAuto="0" spid="383" grpId="21"/>
      <p:bldP build="whole" bldLvl="1" animBg="1" rev="0" advAuto="0" spid="373" grpId="2"/>
      <p:bldP build="whole" bldLvl="1" animBg="1" rev="0" advAuto="0" spid="386" grpId="19"/>
      <p:bldP build="whole" bldLvl="1" animBg="1" rev="0" advAuto="0" spid="392" grpId="1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t_cars_tbl.png" descr="gt_cars_tb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1100" y="1983828"/>
            <a:ext cx="11799460" cy="115275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2" name="Group"/>
          <p:cNvGrpSpPr/>
          <p:nvPr/>
        </p:nvGrpSpPr>
        <p:grpSpPr>
          <a:xfrm>
            <a:off x="17714559" y="2914381"/>
            <a:ext cx="2389366" cy="2325936"/>
            <a:chOff x="76199" y="0"/>
            <a:chExt cx="2389364" cy="2325934"/>
          </a:xfrm>
        </p:grpSpPr>
        <p:grpSp>
          <p:nvGrpSpPr>
            <p:cNvPr id="400" name="Group"/>
            <p:cNvGrpSpPr/>
            <p:nvPr/>
          </p:nvGrpSpPr>
          <p:grpSpPr>
            <a:xfrm>
              <a:off x="861710" y="0"/>
              <a:ext cx="1603855" cy="2325935"/>
              <a:chOff x="0" y="0"/>
              <a:chExt cx="1603854" cy="2325934"/>
            </a:xfrm>
          </p:grpSpPr>
          <p:sp>
            <p:nvSpPr>
              <p:cNvPr id="398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99" name="1"/>
              <p:cNvSpPr/>
              <p:nvPr/>
            </p:nvSpPr>
            <p:spPr>
              <a:xfrm>
                <a:off x="333854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  <p:sp>
          <p:nvSpPr>
            <p:cNvPr id="401" name="Line"/>
            <p:cNvSpPr/>
            <p:nvPr/>
          </p:nvSpPr>
          <p:spPr>
            <a:xfrm flipH="1" flipV="1">
              <a:off x="76199" y="632773"/>
              <a:ext cx="784076" cy="1"/>
            </a:xfrm>
            <a:prstGeom prst="line">
              <a:avLst/>
            </a:pr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03" name="Line"/>
          <p:cNvSpPr/>
          <p:nvPr/>
        </p:nvSpPr>
        <p:spPr>
          <a:xfrm flipH="1" flipV="1">
            <a:off x="14080332" y="4948791"/>
            <a:ext cx="4405602" cy="1"/>
          </a:xfrm>
          <a:prstGeom prst="line">
            <a:avLst/>
          </a:prstGeom>
          <a:ln w="1143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408" name="Group"/>
          <p:cNvGrpSpPr/>
          <p:nvPr/>
        </p:nvGrpSpPr>
        <p:grpSpPr>
          <a:xfrm>
            <a:off x="14070367" y="4313791"/>
            <a:ext cx="6040553" cy="2325936"/>
            <a:chOff x="0" y="0"/>
            <a:chExt cx="6040552" cy="2325934"/>
          </a:xfrm>
        </p:grpSpPr>
        <p:sp>
          <p:nvSpPr>
            <p:cNvPr id="404" name="Line"/>
            <p:cNvSpPr/>
            <p:nvPr/>
          </p:nvSpPr>
          <p:spPr>
            <a:xfrm rot="10800000">
              <a:off x="0" y="636135"/>
              <a:ext cx="4415567" cy="160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7" fill="norm" stroke="1" extrusionOk="0">
                  <a:moveTo>
                    <a:pt x="0" y="21027"/>
                  </a:moveTo>
                  <a:cubicBezTo>
                    <a:pt x="3637" y="7698"/>
                    <a:pt x="7303" y="690"/>
                    <a:pt x="10974" y="48"/>
                  </a:cubicBezTo>
                  <a:cubicBezTo>
                    <a:pt x="14525" y="-573"/>
                    <a:pt x="18074" y="4763"/>
                    <a:pt x="21600" y="16026"/>
                  </a:cubicBezTo>
                </a:path>
              </a:pathLst>
            </a:cu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grpSp>
          <p:nvGrpSpPr>
            <p:cNvPr id="407" name="Group"/>
            <p:cNvGrpSpPr/>
            <p:nvPr/>
          </p:nvGrpSpPr>
          <p:grpSpPr>
            <a:xfrm>
              <a:off x="4417003" y="0"/>
              <a:ext cx="1623550" cy="2325935"/>
              <a:chOff x="0" y="0"/>
              <a:chExt cx="1623548" cy="2325934"/>
            </a:xfrm>
          </p:grpSpPr>
          <p:sp>
            <p:nvSpPr>
              <p:cNvPr id="405" name="2"/>
              <p:cNvSpPr/>
              <p:nvPr/>
            </p:nvSpPr>
            <p:spPr>
              <a:xfrm>
                <a:off x="353548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406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</p:grpSp>
      <p:sp>
        <p:nvSpPr>
          <p:cNvPr id="409" name="Line"/>
          <p:cNvSpPr/>
          <p:nvPr/>
        </p:nvSpPr>
        <p:spPr>
          <a:xfrm rot="10800000">
            <a:off x="15546965" y="6832599"/>
            <a:ext cx="2938968" cy="230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3490" y="7287"/>
                  <a:pt x="7134" y="0"/>
                  <a:pt x="10800" y="0"/>
                </a:cubicBezTo>
                <a:cubicBezTo>
                  <a:pt x="14466" y="0"/>
                  <a:pt x="18110" y="7287"/>
                  <a:pt x="21600" y="21600"/>
                </a:cubicBezTo>
              </a:path>
            </a:pathLst>
          </a:custGeom>
          <a:ln w="1143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414" name="Group"/>
          <p:cNvGrpSpPr/>
          <p:nvPr/>
        </p:nvGrpSpPr>
        <p:grpSpPr>
          <a:xfrm>
            <a:off x="15351843" y="6187135"/>
            <a:ext cx="4766232" cy="2325935"/>
            <a:chOff x="0" y="0"/>
            <a:chExt cx="4766231" cy="2325934"/>
          </a:xfrm>
        </p:grpSpPr>
        <p:grpSp>
          <p:nvGrpSpPr>
            <p:cNvPr id="412" name="Group"/>
            <p:cNvGrpSpPr/>
            <p:nvPr/>
          </p:nvGrpSpPr>
          <p:grpSpPr>
            <a:xfrm>
              <a:off x="3135527" y="0"/>
              <a:ext cx="1630705" cy="2325935"/>
              <a:chOff x="0" y="0"/>
              <a:chExt cx="1630703" cy="2325934"/>
            </a:xfrm>
          </p:grpSpPr>
          <p:sp>
            <p:nvSpPr>
              <p:cNvPr id="410" name="3"/>
              <p:cNvSpPr/>
              <p:nvPr/>
            </p:nvSpPr>
            <p:spPr>
              <a:xfrm>
                <a:off x="360703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411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413" name="Line"/>
            <p:cNvSpPr/>
            <p:nvPr/>
          </p:nvSpPr>
          <p:spPr>
            <a:xfrm rot="10800000">
              <a:off x="0" y="641251"/>
              <a:ext cx="3134092" cy="169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fill="norm" stroke="1" extrusionOk="0">
                  <a:moveTo>
                    <a:pt x="0" y="21327"/>
                  </a:moveTo>
                  <a:cubicBezTo>
                    <a:pt x="3479" y="7425"/>
                    <a:pt x="7028" y="278"/>
                    <a:pt x="10590" y="8"/>
                  </a:cubicBezTo>
                  <a:cubicBezTo>
                    <a:pt x="14292" y="-273"/>
                    <a:pt x="17984" y="6876"/>
                    <a:pt x="21600" y="21327"/>
                  </a:cubicBezTo>
                </a:path>
              </a:pathLst>
            </a:cu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422" name="Group"/>
          <p:cNvGrpSpPr/>
          <p:nvPr/>
        </p:nvGrpSpPr>
        <p:grpSpPr>
          <a:xfrm>
            <a:off x="4688154" y="10938335"/>
            <a:ext cx="1949939" cy="2352123"/>
            <a:chOff x="0" y="0"/>
            <a:chExt cx="1949937" cy="2352121"/>
          </a:xfrm>
        </p:grpSpPr>
        <p:grpSp>
          <p:nvGrpSpPr>
            <p:cNvPr id="419" name="Group"/>
            <p:cNvGrpSpPr/>
            <p:nvPr/>
          </p:nvGrpSpPr>
          <p:grpSpPr>
            <a:xfrm>
              <a:off x="0" y="0"/>
              <a:ext cx="1270000" cy="2352122"/>
              <a:chOff x="0" y="0"/>
              <a:chExt cx="1270000" cy="2352121"/>
            </a:xfrm>
          </p:grpSpPr>
          <p:sp>
            <p:nvSpPr>
              <p:cNvPr id="415" name="1"/>
              <p:cNvSpPr txBox="1"/>
              <p:nvPr/>
            </p:nvSpPr>
            <p:spPr>
              <a:xfrm>
                <a:off x="345994" y="73417"/>
                <a:ext cx="46736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  <p:sp>
            <p:nvSpPr>
              <p:cNvPr id="416" name="2"/>
              <p:cNvSpPr txBox="1"/>
              <p:nvPr/>
            </p:nvSpPr>
            <p:spPr>
              <a:xfrm>
                <a:off x="367134" y="722067"/>
                <a:ext cx="46736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417" name="3"/>
              <p:cNvSpPr txBox="1"/>
              <p:nvPr/>
            </p:nvSpPr>
            <p:spPr>
              <a:xfrm>
                <a:off x="367756" y="1368582"/>
                <a:ext cx="46736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b">
                <a:normAutofit fontScale="100000" lnSpcReduction="0"/>
              </a:bodyPr>
              <a:lstStyle>
                <a:lvl1pPr>
                  <a:defRPr b="0" cap="none" i="1" spc="0" sz="5000">
                    <a:solidFill>
                      <a:srgbClr val="53585F"/>
                    </a:solidFill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418" name="Rounded Rectangle"/>
              <p:cNvSpPr/>
              <p:nvPr/>
            </p:nvSpPr>
            <p:spPr>
              <a:xfrm>
                <a:off x="0" y="0"/>
                <a:ext cx="1270000" cy="2352122"/>
              </a:xfrm>
              <a:prstGeom prst="roundRect">
                <a:avLst>
                  <a:gd name="adj" fmla="val 50000"/>
                </a:avLst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b="0" cap="none" spc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420" name="Line"/>
            <p:cNvSpPr/>
            <p:nvPr/>
          </p:nvSpPr>
          <p:spPr>
            <a:xfrm>
              <a:off x="1270661" y="1197605"/>
              <a:ext cx="467361" cy="1"/>
            </a:xfrm>
            <a:prstGeom prst="line">
              <a:avLst/>
            </a:prstGeom>
            <a:noFill/>
            <a:ln w="50800" cap="flat">
              <a:solidFill>
                <a:srgbClr val="53AF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21" name="Rounded Rectangle"/>
            <p:cNvSpPr/>
            <p:nvPr/>
          </p:nvSpPr>
          <p:spPr>
            <a:xfrm>
              <a:off x="1751577" y="840809"/>
              <a:ext cx="198361" cy="1166244"/>
            </a:xfrm>
            <a:prstGeom prst="roundRect">
              <a:avLst>
                <a:gd name="adj" fmla="val 50000"/>
              </a:avLst>
            </a:prstGeom>
            <a:noFill/>
            <a:ln w="50800" cap="flat">
              <a:solidFill>
                <a:srgbClr val="54AF3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b="0" cap="none" spc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23" name="Line"/>
          <p:cNvSpPr/>
          <p:nvPr/>
        </p:nvSpPr>
        <p:spPr>
          <a:xfrm flipH="1" flipV="1">
            <a:off x="10929281" y="12416505"/>
            <a:ext cx="8144605" cy="1"/>
          </a:xfrm>
          <a:prstGeom prst="line">
            <a:avLst/>
          </a:prstGeom>
          <a:ln w="50800">
            <a:solidFill>
              <a:srgbClr val="1DB100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24" name="Categorizing the Useful Features of a Table"/>
          <p:cNvSpPr txBox="1"/>
          <p:nvPr/>
        </p:nvSpPr>
        <p:spPr>
          <a:xfrm>
            <a:off x="1248475" y="768609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Categorizing the Useful Features of a Table</a:t>
            </a:r>
          </a:p>
        </p:txBody>
      </p:sp>
      <p:sp>
        <p:nvSpPr>
          <p:cNvPr id="425" name="The ordering of footnotes must always be correct."/>
          <p:cNvSpPr txBox="1"/>
          <p:nvPr/>
        </p:nvSpPr>
        <p:spPr>
          <a:xfrm>
            <a:off x="748611" y="2962866"/>
            <a:ext cx="4405602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The ordering of footnotes must always be correct.</a:t>
            </a:r>
          </a:p>
        </p:txBody>
      </p:sp>
      <p:sp>
        <p:nvSpPr>
          <p:cNvPr id="426" name="And it’s no fun doing this manually."/>
          <p:cNvSpPr txBox="1"/>
          <p:nvPr/>
        </p:nvSpPr>
        <p:spPr>
          <a:xfrm>
            <a:off x="748611" y="6407735"/>
            <a:ext cx="3897171" cy="2120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And it’s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no fun</a:t>
            </a:r>
            <a:r>
              <a:t> doing this manually.</a:t>
            </a:r>
          </a:p>
        </p:txBody>
      </p:sp>
      <p:grpSp>
        <p:nvGrpSpPr>
          <p:cNvPr id="429" name="Group"/>
          <p:cNvGrpSpPr/>
          <p:nvPr/>
        </p:nvGrpSpPr>
        <p:grpSpPr>
          <a:xfrm>
            <a:off x="19167447" y="12092655"/>
            <a:ext cx="3630994" cy="1050538"/>
            <a:chOff x="0" y="0"/>
            <a:chExt cx="3630993" cy="1050536"/>
          </a:xfrm>
        </p:grpSpPr>
        <p:sp>
          <p:nvSpPr>
            <p:cNvPr id="427" name="footnotes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3400">
                  <a:solidFill>
                    <a:srgbClr val="53585F"/>
                  </a:solidFill>
                </a:defRPr>
              </a:lvl1pPr>
            </a:lstStyle>
            <a:p>
              <a:pPr/>
              <a:r>
                <a:t>footnotes</a:t>
              </a:r>
            </a:p>
          </p:txBody>
        </p:sp>
        <p:sp>
          <p:nvSpPr>
            <p:cNvPr id="428" name="are in the right order"/>
            <p:cNvSpPr txBox="1"/>
            <p:nvPr/>
          </p:nvSpPr>
          <p:spPr>
            <a:xfrm>
              <a:off x="0" y="555236"/>
              <a:ext cx="363099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0" cap="none" spc="0" sz="2600">
                  <a:solidFill>
                    <a:srgbClr val="53585F"/>
                  </a:solidFill>
                </a:defRPr>
              </a:lvl1pPr>
            </a:lstStyle>
            <a:p>
              <a:pPr/>
              <a:r>
                <a:t>are in the right order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1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5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4" grpId="3"/>
      <p:bldP build="whole" bldLvl="1" animBg="1" rev="0" advAuto="0" spid="408" grpId="2"/>
      <p:bldP build="whole" bldLvl="1" animBg="1" rev="0" advAuto="0" spid="402" grpId="1"/>
      <p:bldP build="whole" bldLvl="1" animBg="1" rev="0" advAuto="0" spid="422" grpId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t_cars_tbl.png" descr="gt_cars_tb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1100" y="1983828"/>
            <a:ext cx="11799460" cy="11527514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Categorizing the Useful Features of a Table"/>
          <p:cNvSpPr txBox="1"/>
          <p:nvPr/>
        </p:nvSpPr>
        <p:spPr>
          <a:xfrm>
            <a:off x="1248475" y="768609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i="1" spc="0" sz="5000">
                <a:solidFill>
                  <a:srgbClr val="53585F"/>
                </a:solidFill>
              </a:defRPr>
            </a:lvl1pPr>
          </a:lstStyle>
          <a:p>
            <a:pPr/>
            <a:r>
              <a:t>Categorizing the Useful Features of a Table</a:t>
            </a:r>
          </a:p>
        </p:txBody>
      </p:sp>
      <p:sp>
        <p:nvSpPr>
          <p:cNvPr id="433" name="To do this right, a system needs to index the locations left-to-right then…"/>
          <p:cNvSpPr txBox="1"/>
          <p:nvPr/>
        </p:nvSpPr>
        <p:spPr>
          <a:xfrm>
            <a:off x="754497" y="2842607"/>
            <a:ext cx="4880886" cy="346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To do this right, a system needs to </a:t>
            </a:r>
            <a:r>
              <a:rPr>
                <a:solidFill>
                  <a:schemeClr val="accent5"/>
                </a:solidFill>
              </a:rPr>
              <a:t>index</a:t>
            </a:r>
            <a:r>
              <a:t> the locations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left-to-right then</a:t>
            </a:r>
          </a:p>
          <a:p>
            <a:pPr>
              <a:defRPr b="0" cap="none" i="1" spc="0" sz="4400">
                <a:solidFill>
                  <a:srgbClr val="53585F"/>
                </a:solidFill>
              </a:defRPr>
            </a:pPr>
            <a:r>
              <a:t>top-to-bottom.</a:t>
            </a:r>
          </a:p>
        </p:txBody>
      </p:sp>
      <p:sp>
        <p:nvSpPr>
          <p:cNvPr id="434" name="1"/>
          <p:cNvSpPr txBox="1"/>
          <p:nvPr/>
        </p:nvSpPr>
        <p:spPr>
          <a:xfrm>
            <a:off x="13796543" y="2209603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35" name="2"/>
          <p:cNvSpPr txBox="1"/>
          <p:nvPr/>
        </p:nvSpPr>
        <p:spPr>
          <a:xfrm>
            <a:off x="13796543" y="2582252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36" name="3"/>
          <p:cNvSpPr txBox="1"/>
          <p:nvPr/>
        </p:nvSpPr>
        <p:spPr>
          <a:xfrm>
            <a:off x="7709789" y="3248291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37" name="4"/>
          <p:cNvSpPr txBox="1"/>
          <p:nvPr/>
        </p:nvSpPr>
        <p:spPr>
          <a:xfrm>
            <a:off x="15638329" y="298291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38" name="5"/>
          <p:cNvSpPr txBox="1"/>
          <p:nvPr/>
        </p:nvSpPr>
        <p:spPr>
          <a:xfrm>
            <a:off x="9938542" y="3441634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439" name="6"/>
          <p:cNvSpPr txBox="1"/>
          <p:nvPr/>
        </p:nvSpPr>
        <p:spPr>
          <a:xfrm>
            <a:off x="11185085" y="344163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440" name="7"/>
          <p:cNvSpPr txBox="1"/>
          <p:nvPr/>
        </p:nvSpPr>
        <p:spPr>
          <a:xfrm>
            <a:off x="13232676" y="344163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441" name="8"/>
          <p:cNvSpPr txBox="1"/>
          <p:nvPr/>
        </p:nvSpPr>
        <p:spPr>
          <a:xfrm>
            <a:off x="13951836" y="344163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442" name="9"/>
          <p:cNvSpPr txBox="1"/>
          <p:nvPr/>
        </p:nvSpPr>
        <p:spPr>
          <a:xfrm>
            <a:off x="14792027" y="344163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443" name="10"/>
          <p:cNvSpPr txBox="1"/>
          <p:nvPr/>
        </p:nvSpPr>
        <p:spPr>
          <a:xfrm>
            <a:off x="16162963" y="344163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10</a:t>
            </a:r>
          </a:p>
        </p:txBody>
      </p:sp>
      <p:sp>
        <p:nvSpPr>
          <p:cNvPr id="444" name="11"/>
          <p:cNvSpPr txBox="1"/>
          <p:nvPr/>
        </p:nvSpPr>
        <p:spPr>
          <a:xfrm>
            <a:off x="17445000" y="344163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445" name="13"/>
          <p:cNvSpPr txBox="1"/>
          <p:nvPr/>
        </p:nvSpPr>
        <p:spPr>
          <a:xfrm>
            <a:off x="8773225" y="396669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13</a:t>
            </a:r>
          </a:p>
        </p:txBody>
      </p:sp>
      <p:sp>
        <p:nvSpPr>
          <p:cNvPr id="446" name="14"/>
          <p:cNvSpPr txBox="1"/>
          <p:nvPr/>
        </p:nvSpPr>
        <p:spPr>
          <a:xfrm>
            <a:off x="7471239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14</a:t>
            </a:r>
          </a:p>
        </p:txBody>
      </p:sp>
      <p:sp>
        <p:nvSpPr>
          <p:cNvPr id="447" name="15"/>
          <p:cNvSpPr txBox="1"/>
          <p:nvPr/>
        </p:nvSpPr>
        <p:spPr>
          <a:xfrm>
            <a:off x="9563658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15</a:t>
            </a:r>
          </a:p>
        </p:txBody>
      </p:sp>
      <p:sp>
        <p:nvSpPr>
          <p:cNvPr id="448" name="16"/>
          <p:cNvSpPr txBox="1"/>
          <p:nvPr/>
        </p:nvSpPr>
        <p:spPr>
          <a:xfrm>
            <a:off x="10793614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16</a:t>
            </a:r>
          </a:p>
        </p:txBody>
      </p:sp>
      <p:sp>
        <p:nvSpPr>
          <p:cNvPr id="449" name="17"/>
          <p:cNvSpPr txBox="1"/>
          <p:nvPr/>
        </p:nvSpPr>
        <p:spPr>
          <a:xfrm>
            <a:off x="12951474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17</a:t>
            </a:r>
          </a:p>
        </p:txBody>
      </p:sp>
      <p:sp>
        <p:nvSpPr>
          <p:cNvPr id="450" name="18"/>
          <p:cNvSpPr txBox="1"/>
          <p:nvPr/>
        </p:nvSpPr>
        <p:spPr>
          <a:xfrm>
            <a:off x="13874593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18</a:t>
            </a:r>
          </a:p>
        </p:txBody>
      </p:sp>
      <p:sp>
        <p:nvSpPr>
          <p:cNvPr id="451" name="19"/>
          <p:cNvSpPr txBox="1"/>
          <p:nvPr/>
        </p:nvSpPr>
        <p:spPr>
          <a:xfrm>
            <a:off x="14864055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19</a:t>
            </a:r>
          </a:p>
        </p:txBody>
      </p:sp>
      <p:sp>
        <p:nvSpPr>
          <p:cNvPr id="452" name="20"/>
          <p:cNvSpPr txBox="1"/>
          <p:nvPr/>
        </p:nvSpPr>
        <p:spPr>
          <a:xfrm>
            <a:off x="15986204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20</a:t>
            </a:r>
          </a:p>
        </p:txBody>
      </p:sp>
      <p:sp>
        <p:nvSpPr>
          <p:cNvPr id="453" name="21"/>
          <p:cNvSpPr txBox="1"/>
          <p:nvPr/>
        </p:nvSpPr>
        <p:spPr>
          <a:xfrm>
            <a:off x="17445000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21</a:t>
            </a:r>
          </a:p>
        </p:txBody>
      </p:sp>
      <p:sp>
        <p:nvSpPr>
          <p:cNvPr id="454" name="22"/>
          <p:cNvSpPr txBox="1"/>
          <p:nvPr/>
        </p:nvSpPr>
        <p:spPr>
          <a:xfrm>
            <a:off x="7465552" y="512050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22</a:t>
            </a:r>
          </a:p>
        </p:txBody>
      </p:sp>
      <p:sp>
        <p:nvSpPr>
          <p:cNvPr id="455" name="23"/>
          <p:cNvSpPr txBox="1"/>
          <p:nvPr/>
        </p:nvSpPr>
        <p:spPr>
          <a:xfrm>
            <a:off x="9557971" y="512050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23</a:t>
            </a:r>
          </a:p>
        </p:txBody>
      </p:sp>
      <p:sp>
        <p:nvSpPr>
          <p:cNvPr id="456" name="24"/>
          <p:cNvSpPr txBox="1"/>
          <p:nvPr/>
        </p:nvSpPr>
        <p:spPr>
          <a:xfrm>
            <a:off x="10787928" y="512050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24</a:t>
            </a:r>
          </a:p>
        </p:txBody>
      </p:sp>
      <p:sp>
        <p:nvSpPr>
          <p:cNvPr id="457" name="25"/>
          <p:cNvSpPr txBox="1"/>
          <p:nvPr/>
        </p:nvSpPr>
        <p:spPr>
          <a:xfrm>
            <a:off x="12945788" y="512050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25</a:t>
            </a:r>
          </a:p>
        </p:txBody>
      </p:sp>
      <p:sp>
        <p:nvSpPr>
          <p:cNvPr id="458" name="26"/>
          <p:cNvSpPr txBox="1"/>
          <p:nvPr/>
        </p:nvSpPr>
        <p:spPr>
          <a:xfrm>
            <a:off x="13868906" y="5120504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26</a:t>
            </a:r>
          </a:p>
        </p:txBody>
      </p:sp>
      <p:sp>
        <p:nvSpPr>
          <p:cNvPr id="459" name="27"/>
          <p:cNvSpPr txBox="1"/>
          <p:nvPr/>
        </p:nvSpPr>
        <p:spPr>
          <a:xfrm>
            <a:off x="14858369" y="512050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27</a:t>
            </a:r>
          </a:p>
        </p:txBody>
      </p:sp>
      <p:sp>
        <p:nvSpPr>
          <p:cNvPr id="460" name="28"/>
          <p:cNvSpPr txBox="1"/>
          <p:nvPr/>
        </p:nvSpPr>
        <p:spPr>
          <a:xfrm>
            <a:off x="15980517" y="512050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28</a:t>
            </a:r>
          </a:p>
        </p:txBody>
      </p:sp>
      <p:sp>
        <p:nvSpPr>
          <p:cNvPr id="461" name="29"/>
          <p:cNvSpPr txBox="1"/>
          <p:nvPr/>
        </p:nvSpPr>
        <p:spPr>
          <a:xfrm>
            <a:off x="17439313" y="512050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29</a:t>
            </a:r>
          </a:p>
        </p:txBody>
      </p:sp>
      <p:sp>
        <p:nvSpPr>
          <p:cNvPr id="462" name="30"/>
          <p:cNvSpPr txBox="1"/>
          <p:nvPr/>
        </p:nvSpPr>
        <p:spPr>
          <a:xfrm>
            <a:off x="8773225" y="5960682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30</a:t>
            </a:r>
          </a:p>
        </p:txBody>
      </p:sp>
      <p:sp>
        <p:nvSpPr>
          <p:cNvPr id="463" name="47"/>
          <p:cNvSpPr txBox="1"/>
          <p:nvPr/>
        </p:nvSpPr>
        <p:spPr>
          <a:xfrm>
            <a:off x="8773225" y="7954671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47</a:t>
            </a:r>
          </a:p>
        </p:txBody>
      </p:sp>
      <p:sp>
        <p:nvSpPr>
          <p:cNvPr id="464" name="64"/>
          <p:cNvSpPr txBox="1"/>
          <p:nvPr/>
        </p:nvSpPr>
        <p:spPr>
          <a:xfrm>
            <a:off x="8773225" y="992378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64</a:t>
            </a:r>
          </a:p>
        </p:txBody>
      </p:sp>
      <p:sp>
        <p:nvSpPr>
          <p:cNvPr id="465" name="31"/>
          <p:cNvSpPr txBox="1"/>
          <p:nvPr/>
        </p:nvSpPr>
        <p:spPr>
          <a:xfrm>
            <a:off x="7463752" y="639196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31</a:t>
            </a:r>
          </a:p>
        </p:txBody>
      </p:sp>
      <p:sp>
        <p:nvSpPr>
          <p:cNvPr id="466" name="32"/>
          <p:cNvSpPr txBox="1"/>
          <p:nvPr/>
        </p:nvSpPr>
        <p:spPr>
          <a:xfrm>
            <a:off x="9556170" y="6391960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32</a:t>
            </a:r>
          </a:p>
        </p:txBody>
      </p:sp>
      <p:sp>
        <p:nvSpPr>
          <p:cNvPr id="467" name="33"/>
          <p:cNvSpPr txBox="1"/>
          <p:nvPr/>
        </p:nvSpPr>
        <p:spPr>
          <a:xfrm>
            <a:off x="10786127" y="639196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33</a:t>
            </a:r>
          </a:p>
        </p:txBody>
      </p:sp>
      <p:sp>
        <p:nvSpPr>
          <p:cNvPr id="468" name="34"/>
          <p:cNvSpPr txBox="1"/>
          <p:nvPr/>
        </p:nvSpPr>
        <p:spPr>
          <a:xfrm>
            <a:off x="12943987" y="639196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34</a:t>
            </a:r>
          </a:p>
        </p:txBody>
      </p:sp>
      <p:sp>
        <p:nvSpPr>
          <p:cNvPr id="469" name="35"/>
          <p:cNvSpPr txBox="1"/>
          <p:nvPr/>
        </p:nvSpPr>
        <p:spPr>
          <a:xfrm>
            <a:off x="13867105" y="639196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35</a:t>
            </a:r>
          </a:p>
        </p:txBody>
      </p:sp>
      <p:sp>
        <p:nvSpPr>
          <p:cNvPr id="470" name="36"/>
          <p:cNvSpPr txBox="1"/>
          <p:nvPr/>
        </p:nvSpPr>
        <p:spPr>
          <a:xfrm>
            <a:off x="14856567" y="639196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36</a:t>
            </a:r>
          </a:p>
        </p:txBody>
      </p:sp>
      <p:sp>
        <p:nvSpPr>
          <p:cNvPr id="471" name="37"/>
          <p:cNvSpPr txBox="1"/>
          <p:nvPr/>
        </p:nvSpPr>
        <p:spPr>
          <a:xfrm>
            <a:off x="15978716" y="639196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37</a:t>
            </a:r>
          </a:p>
        </p:txBody>
      </p:sp>
      <p:sp>
        <p:nvSpPr>
          <p:cNvPr id="472" name="38"/>
          <p:cNvSpPr txBox="1"/>
          <p:nvPr/>
        </p:nvSpPr>
        <p:spPr>
          <a:xfrm>
            <a:off x="17437512" y="639196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38</a:t>
            </a:r>
          </a:p>
        </p:txBody>
      </p:sp>
      <p:sp>
        <p:nvSpPr>
          <p:cNvPr id="473" name="39"/>
          <p:cNvSpPr txBox="1"/>
          <p:nvPr/>
        </p:nvSpPr>
        <p:spPr>
          <a:xfrm>
            <a:off x="7470765" y="711216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39</a:t>
            </a:r>
          </a:p>
        </p:txBody>
      </p:sp>
      <p:sp>
        <p:nvSpPr>
          <p:cNvPr id="474" name="40"/>
          <p:cNvSpPr txBox="1"/>
          <p:nvPr/>
        </p:nvSpPr>
        <p:spPr>
          <a:xfrm>
            <a:off x="9563184" y="711216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40</a:t>
            </a:r>
          </a:p>
        </p:txBody>
      </p:sp>
      <p:sp>
        <p:nvSpPr>
          <p:cNvPr id="475" name="41"/>
          <p:cNvSpPr txBox="1"/>
          <p:nvPr/>
        </p:nvSpPr>
        <p:spPr>
          <a:xfrm>
            <a:off x="10793141" y="711216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41</a:t>
            </a:r>
          </a:p>
        </p:txBody>
      </p:sp>
      <p:sp>
        <p:nvSpPr>
          <p:cNvPr id="476" name="42"/>
          <p:cNvSpPr txBox="1"/>
          <p:nvPr/>
        </p:nvSpPr>
        <p:spPr>
          <a:xfrm>
            <a:off x="12951000" y="7112164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42</a:t>
            </a:r>
          </a:p>
        </p:txBody>
      </p:sp>
      <p:sp>
        <p:nvSpPr>
          <p:cNvPr id="477" name="43"/>
          <p:cNvSpPr txBox="1"/>
          <p:nvPr/>
        </p:nvSpPr>
        <p:spPr>
          <a:xfrm>
            <a:off x="13874119" y="711216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43</a:t>
            </a:r>
          </a:p>
        </p:txBody>
      </p:sp>
      <p:sp>
        <p:nvSpPr>
          <p:cNvPr id="478" name="44"/>
          <p:cNvSpPr txBox="1"/>
          <p:nvPr/>
        </p:nvSpPr>
        <p:spPr>
          <a:xfrm>
            <a:off x="14863581" y="711216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44</a:t>
            </a:r>
          </a:p>
        </p:txBody>
      </p:sp>
      <p:sp>
        <p:nvSpPr>
          <p:cNvPr id="479" name="45"/>
          <p:cNvSpPr txBox="1"/>
          <p:nvPr/>
        </p:nvSpPr>
        <p:spPr>
          <a:xfrm>
            <a:off x="15985729" y="711216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45</a:t>
            </a:r>
          </a:p>
        </p:txBody>
      </p:sp>
      <p:sp>
        <p:nvSpPr>
          <p:cNvPr id="480" name="46"/>
          <p:cNvSpPr txBox="1"/>
          <p:nvPr/>
        </p:nvSpPr>
        <p:spPr>
          <a:xfrm>
            <a:off x="17444525" y="7112164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46</a:t>
            </a:r>
          </a:p>
        </p:txBody>
      </p:sp>
      <p:sp>
        <p:nvSpPr>
          <p:cNvPr id="481" name="48"/>
          <p:cNvSpPr txBox="1"/>
          <p:nvPr/>
        </p:nvSpPr>
        <p:spPr>
          <a:xfrm>
            <a:off x="7470007" y="837921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48</a:t>
            </a:r>
          </a:p>
        </p:txBody>
      </p:sp>
      <p:sp>
        <p:nvSpPr>
          <p:cNvPr id="482" name="49"/>
          <p:cNvSpPr txBox="1"/>
          <p:nvPr/>
        </p:nvSpPr>
        <p:spPr>
          <a:xfrm>
            <a:off x="9562426" y="837921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49</a:t>
            </a:r>
          </a:p>
        </p:txBody>
      </p:sp>
      <p:sp>
        <p:nvSpPr>
          <p:cNvPr id="483" name="50"/>
          <p:cNvSpPr txBox="1"/>
          <p:nvPr/>
        </p:nvSpPr>
        <p:spPr>
          <a:xfrm>
            <a:off x="10792383" y="837921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50</a:t>
            </a:r>
          </a:p>
        </p:txBody>
      </p:sp>
      <p:sp>
        <p:nvSpPr>
          <p:cNvPr id="484" name="51"/>
          <p:cNvSpPr txBox="1"/>
          <p:nvPr/>
        </p:nvSpPr>
        <p:spPr>
          <a:xfrm>
            <a:off x="12950242" y="837921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51</a:t>
            </a:r>
          </a:p>
        </p:txBody>
      </p:sp>
      <p:sp>
        <p:nvSpPr>
          <p:cNvPr id="485" name="52"/>
          <p:cNvSpPr txBox="1"/>
          <p:nvPr/>
        </p:nvSpPr>
        <p:spPr>
          <a:xfrm>
            <a:off x="13873360" y="8379214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52</a:t>
            </a:r>
          </a:p>
        </p:txBody>
      </p:sp>
      <p:sp>
        <p:nvSpPr>
          <p:cNvPr id="486" name="53"/>
          <p:cNvSpPr txBox="1"/>
          <p:nvPr/>
        </p:nvSpPr>
        <p:spPr>
          <a:xfrm>
            <a:off x="14862823" y="837921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53</a:t>
            </a:r>
          </a:p>
        </p:txBody>
      </p:sp>
      <p:sp>
        <p:nvSpPr>
          <p:cNvPr id="487" name="54"/>
          <p:cNvSpPr txBox="1"/>
          <p:nvPr/>
        </p:nvSpPr>
        <p:spPr>
          <a:xfrm>
            <a:off x="15984971" y="837921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54</a:t>
            </a:r>
          </a:p>
        </p:txBody>
      </p:sp>
      <p:sp>
        <p:nvSpPr>
          <p:cNvPr id="488" name="55"/>
          <p:cNvSpPr txBox="1"/>
          <p:nvPr/>
        </p:nvSpPr>
        <p:spPr>
          <a:xfrm>
            <a:off x="17443767" y="837921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55</a:t>
            </a:r>
          </a:p>
        </p:txBody>
      </p:sp>
      <p:sp>
        <p:nvSpPr>
          <p:cNvPr id="489" name="56"/>
          <p:cNvSpPr txBox="1"/>
          <p:nvPr/>
        </p:nvSpPr>
        <p:spPr>
          <a:xfrm>
            <a:off x="7464321" y="9097975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56</a:t>
            </a:r>
          </a:p>
        </p:txBody>
      </p:sp>
      <p:sp>
        <p:nvSpPr>
          <p:cNvPr id="490" name="57"/>
          <p:cNvSpPr txBox="1"/>
          <p:nvPr/>
        </p:nvSpPr>
        <p:spPr>
          <a:xfrm>
            <a:off x="9556739" y="9097975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57</a:t>
            </a:r>
          </a:p>
        </p:txBody>
      </p:sp>
      <p:sp>
        <p:nvSpPr>
          <p:cNvPr id="491" name="58"/>
          <p:cNvSpPr txBox="1"/>
          <p:nvPr/>
        </p:nvSpPr>
        <p:spPr>
          <a:xfrm>
            <a:off x="10786696" y="9097975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58</a:t>
            </a:r>
          </a:p>
        </p:txBody>
      </p:sp>
      <p:sp>
        <p:nvSpPr>
          <p:cNvPr id="492" name="59"/>
          <p:cNvSpPr txBox="1"/>
          <p:nvPr/>
        </p:nvSpPr>
        <p:spPr>
          <a:xfrm>
            <a:off x="12944556" y="9097975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59</a:t>
            </a:r>
          </a:p>
        </p:txBody>
      </p:sp>
      <p:sp>
        <p:nvSpPr>
          <p:cNvPr id="493" name="60"/>
          <p:cNvSpPr txBox="1"/>
          <p:nvPr/>
        </p:nvSpPr>
        <p:spPr>
          <a:xfrm>
            <a:off x="13867674" y="9097975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60</a:t>
            </a:r>
          </a:p>
        </p:txBody>
      </p:sp>
      <p:sp>
        <p:nvSpPr>
          <p:cNvPr id="494" name="61"/>
          <p:cNvSpPr txBox="1"/>
          <p:nvPr/>
        </p:nvSpPr>
        <p:spPr>
          <a:xfrm>
            <a:off x="14857136" y="9097975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61</a:t>
            </a:r>
          </a:p>
        </p:txBody>
      </p:sp>
      <p:sp>
        <p:nvSpPr>
          <p:cNvPr id="495" name="62"/>
          <p:cNvSpPr txBox="1"/>
          <p:nvPr/>
        </p:nvSpPr>
        <p:spPr>
          <a:xfrm>
            <a:off x="15979285" y="9097975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62</a:t>
            </a:r>
          </a:p>
        </p:txBody>
      </p:sp>
      <p:sp>
        <p:nvSpPr>
          <p:cNvPr id="496" name="63"/>
          <p:cNvSpPr txBox="1"/>
          <p:nvPr/>
        </p:nvSpPr>
        <p:spPr>
          <a:xfrm>
            <a:off x="17438081" y="9097975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63</a:t>
            </a:r>
          </a:p>
        </p:txBody>
      </p:sp>
      <p:sp>
        <p:nvSpPr>
          <p:cNvPr id="497" name="65"/>
          <p:cNvSpPr txBox="1"/>
          <p:nvPr/>
        </p:nvSpPr>
        <p:spPr>
          <a:xfrm>
            <a:off x="7467448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65</a:t>
            </a:r>
          </a:p>
        </p:txBody>
      </p:sp>
      <p:sp>
        <p:nvSpPr>
          <p:cNvPr id="498" name="66"/>
          <p:cNvSpPr txBox="1"/>
          <p:nvPr/>
        </p:nvSpPr>
        <p:spPr>
          <a:xfrm>
            <a:off x="9559867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66</a:t>
            </a:r>
          </a:p>
        </p:txBody>
      </p:sp>
      <p:sp>
        <p:nvSpPr>
          <p:cNvPr id="499" name="67"/>
          <p:cNvSpPr txBox="1"/>
          <p:nvPr/>
        </p:nvSpPr>
        <p:spPr>
          <a:xfrm>
            <a:off x="10789824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67</a:t>
            </a:r>
          </a:p>
        </p:txBody>
      </p:sp>
      <p:sp>
        <p:nvSpPr>
          <p:cNvPr id="500" name="68"/>
          <p:cNvSpPr txBox="1"/>
          <p:nvPr/>
        </p:nvSpPr>
        <p:spPr>
          <a:xfrm>
            <a:off x="12947684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68</a:t>
            </a:r>
          </a:p>
        </p:txBody>
      </p:sp>
      <p:sp>
        <p:nvSpPr>
          <p:cNvPr id="501" name="69"/>
          <p:cNvSpPr txBox="1"/>
          <p:nvPr/>
        </p:nvSpPr>
        <p:spPr>
          <a:xfrm>
            <a:off x="13870801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69</a:t>
            </a:r>
          </a:p>
        </p:txBody>
      </p:sp>
      <p:sp>
        <p:nvSpPr>
          <p:cNvPr id="502" name="70"/>
          <p:cNvSpPr txBox="1"/>
          <p:nvPr/>
        </p:nvSpPr>
        <p:spPr>
          <a:xfrm>
            <a:off x="14860263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70</a:t>
            </a:r>
          </a:p>
        </p:txBody>
      </p:sp>
      <p:sp>
        <p:nvSpPr>
          <p:cNvPr id="503" name="71"/>
          <p:cNvSpPr txBox="1"/>
          <p:nvPr/>
        </p:nvSpPr>
        <p:spPr>
          <a:xfrm>
            <a:off x="15982412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71</a:t>
            </a:r>
          </a:p>
        </p:txBody>
      </p:sp>
      <p:sp>
        <p:nvSpPr>
          <p:cNvPr id="504" name="72"/>
          <p:cNvSpPr txBox="1"/>
          <p:nvPr/>
        </p:nvSpPr>
        <p:spPr>
          <a:xfrm>
            <a:off x="17441208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72</a:t>
            </a:r>
          </a:p>
        </p:txBody>
      </p:sp>
      <p:sp>
        <p:nvSpPr>
          <p:cNvPr id="505" name="73"/>
          <p:cNvSpPr txBox="1"/>
          <p:nvPr/>
        </p:nvSpPr>
        <p:spPr>
          <a:xfrm>
            <a:off x="7470054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73</a:t>
            </a:r>
          </a:p>
        </p:txBody>
      </p:sp>
      <p:sp>
        <p:nvSpPr>
          <p:cNvPr id="506" name="74"/>
          <p:cNvSpPr txBox="1"/>
          <p:nvPr/>
        </p:nvSpPr>
        <p:spPr>
          <a:xfrm>
            <a:off x="9562473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74</a:t>
            </a:r>
          </a:p>
        </p:txBody>
      </p:sp>
      <p:sp>
        <p:nvSpPr>
          <p:cNvPr id="507" name="75"/>
          <p:cNvSpPr txBox="1"/>
          <p:nvPr/>
        </p:nvSpPr>
        <p:spPr>
          <a:xfrm>
            <a:off x="10792430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75</a:t>
            </a:r>
          </a:p>
        </p:txBody>
      </p:sp>
      <p:sp>
        <p:nvSpPr>
          <p:cNvPr id="508" name="76"/>
          <p:cNvSpPr txBox="1"/>
          <p:nvPr/>
        </p:nvSpPr>
        <p:spPr>
          <a:xfrm>
            <a:off x="12950290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76</a:t>
            </a:r>
          </a:p>
        </p:txBody>
      </p:sp>
      <p:sp>
        <p:nvSpPr>
          <p:cNvPr id="509" name="77"/>
          <p:cNvSpPr txBox="1"/>
          <p:nvPr/>
        </p:nvSpPr>
        <p:spPr>
          <a:xfrm>
            <a:off x="13873407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77</a:t>
            </a:r>
          </a:p>
        </p:txBody>
      </p:sp>
      <p:sp>
        <p:nvSpPr>
          <p:cNvPr id="510" name="78"/>
          <p:cNvSpPr txBox="1"/>
          <p:nvPr/>
        </p:nvSpPr>
        <p:spPr>
          <a:xfrm>
            <a:off x="14862869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78</a:t>
            </a:r>
          </a:p>
        </p:txBody>
      </p:sp>
      <p:sp>
        <p:nvSpPr>
          <p:cNvPr id="511" name="79"/>
          <p:cNvSpPr txBox="1"/>
          <p:nvPr/>
        </p:nvSpPr>
        <p:spPr>
          <a:xfrm>
            <a:off x="15985018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79</a:t>
            </a:r>
          </a:p>
        </p:txBody>
      </p:sp>
      <p:sp>
        <p:nvSpPr>
          <p:cNvPr id="512" name="80"/>
          <p:cNvSpPr txBox="1"/>
          <p:nvPr/>
        </p:nvSpPr>
        <p:spPr>
          <a:xfrm>
            <a:off x="17443814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b="0" cap="none" spc="0" sz="160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80</a:t>
            </a:r>
          </a:p>
        </p:txBody>
      </p:sp>
      <p:sp>
        <p:nvSpPr>
          <p:cNvPr id="513" name="Circle"/>
          <p:cNvSpPr/>
          <p:nvPr/>
        </p:nvSpPr>
        <p:spPr>
          <a:xfrm>
            <a:off x="14061329" y="4875008"/>
            <a:ext cx="146589" cy="146590"/>
          </a:xfrm>
          <a:prstGeom prst="ellipse">
            <a:avLst/>
          </a:prstGeom>
          <a:solidFill>
            <a:srgbClr val="54AE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14" name="Circle"/>
          <p:cNvSpPr/>
          <p:nvPr/>
        </p:nvSpPr>
        <p:spPr>
          <a:xfrm>
            <a:off x="17540285" y="3359152"/>
            <a:ext cx="146590" cy="146590"/>
          </a:xfrm>
          <a:prstGeom prst="ellipse">
            <a:avLst/>
          </a:prstGeom>
          <a:solidFill>
            <a:srgbClr val="54AE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15" name="Circle"/>
          <p:cNvSpPr/>
          <p:nvPr/>
        </p:nvSpPr>
        <p:spPr>
          <a:xfrm>
            <a:off x="15229499" y="6904352"/>
            <a:ext cx="146590" cy="146590"/>
          </a:xfrm>
          <a:prstGeom prst="ellipse">
            <a:avLst/>
          </a:prstGeom>
          <a:solidFill>
            <a:srgbClr val="54AE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16" name="This system also must be smart about the formatting of the footnote marks."/>
          <p:cNvSpPr txBox="1"/>
          <p:nvPr/>
        </p:nvSpPr>
        <p:spPr>
          <a:xfrm>
            <a:off x="24951458" y="2974209"/>
            <a:ext cx="9713570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cap="none" spc="0" sz="44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This system also must be smart about the formatting of the </a:t>
            </a:r>
            <a:r>
              <a:rPr>
                <a:solidFill>
                  <a:schemeClr val="accent2"/>
                </a:solidFill>
              </a:rPr>
              <a:t>footnote marks</a:t>
            </a:r>
            <a:r>
              <a:t>.</a:t>
            </a:r>
          </a:p>
        </p:txBody>
      </p:sp>
      <p:sp>
        <p:nvSpPr>
          <p:cNvPr id="517" name="Rectangle"/>
          <p:cNvSpPr/>
          <p:nvPr/>
        </p:nvSpPr>
        <p:spPr>
          <a:xfrm>
            <a:off x="25098505" y="5039443"/>
            <a:ext cx="9419474" cy="7022443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b="0" cap="none" spc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he gt Package Formalizes the Parts of a Table"/>
          <p:cNvSpPr txBox="1"/>
          <p:nvPr/>
        </p:nvSpPr>
        <p:spPr>
          <a:xfrm>
            <a:off x="1248475" y="6426195"/>
            <a:ext cx="21859232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>
              <a:defRPr b="0" cap="none" i="1" spc="0" sz="5000">
                <a:solidFill>
                  <a:srgbClr val="53585F"/>
                </a:solidFill>
              </a:defRPr>
            </a:pPr>
            <a:r>
              <a:t>The </a:t>
            </a:r>
            <a:r>
              <a:rPr b="1"/>
              <a:t>gt</a:t>
            </a:r>
            <a:r>
              <a:t> Package Formalizes the Parts of a Table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80A9D7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b" upright="0">
        <a:normAutofit fontScale="100000" lnSpcReduction="0"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443" strike="noStrike" sz="3700" u="none" kumimoji="0" normalizeH="0">
            <a:ln>
              <a:noFill/>
            </a:ln>
            <a:solidFill>
              <a:srgbClr val="80A9D7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b" upright="0">
        <a:normAutofit fontScale="100000" lnSpcReduction="0"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all" i="0" spc="443" strike="noStrike" sz="3700" u="none" kumimoji="0" normalizeH="0">
            <a:ln>
              <a:noFill/>
            </a:ln>
            <a:solidFill>
              <a:srgbClr val="80A9D7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